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2" r:id="rId3"/>
    <p:sldId id="258" r:id="rId4"/>
    <p:sldId id="301" r:id="rId5"/>
    <p:sldId id="300" r:id="rId6"/>
    <p:sldId id="303" r:id="rId7"/>
    <p:sldId id="259" r:id="rId8"/>
    <p:sldId id="263" r:id="rId9"/>
    <p:sldId id="264" r:id="rId10"/>
    <p:sldId id="265" r:id="rId11"/>
    <p:sldId id="266" r:id="rId12"/>
    <p:sldId id="295" r:id="rId13"/>
    <p:sldId id="267" r:id="rId14"/>
    <p:sldId id="268" r:id="rId15"/>
    <p:sldId id="294" r:id="rId16"/>
    <p:sldId id="299" r:id="rId17"/>
    <p:sldId id="305" r:id="rId18"/>
    <p:sldId id="261" r:id="rId19"/>
    <p:sldId id="270" r:id="rId20"/>
    <p:sldId id="275" r:id="rId21"/>
    <p:sldId id="276" r:id="rId22"/>
    <p:sldId id="273" r:id="rId23"/>
    <p:sldId id="280" r:id="rId24"/>
    <p:sldId id="281" r:id="rId25"/>
    <p:sldId id="282" r:id="rId26"/>
    <p:sldId id="277" r:id="rId27"/>
    <p:sldId id="307" r:id="rId28"/>
    <p:sldId id="306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FF5050"/>
    <a:srgbClr val="FF7C80"/>
    <a:srgbClr val="66FF33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843" autoAdjust="0"/>
  </p:normalViewPr>
  <p:slideViewPr>
    <p:cSldViewPr snapToGrid="0" snapToObjects="1">
      <p:cViewPr>
        <p:scale>
          <a:sx n="70" d="100"/>
          <a:sy n="70" d="100"/>
        </p:scale>
        <p:origin x="-157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463A9-66CE-BA47-8493-51DBC5DC0286}" type="datetime1">
              <a:rPr lang="it-IT" smtClean="0"/>
              <a:pPr/>
              <a:t>04/02/2021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FD612-61C1-774E-A0AE-5518B3BD1D1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20760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CC303-505D-D245-B181-2D9201503CE0}" type="datetime1">
              <a:rPr lang="it-IT" smtClean="0"/>
              <a:pPr/>
              <a:t>04/02/2021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F0F26-9DE7-8848-9CEB-3B2D2F53A07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175388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F0F26-9DE7-8848-9CEB-3B2D2F53A07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9832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58A79950-7164-3C44-BFA4-2E3C6819039B}" type="datetime1">
              <a:rPr lang="it-IT" smtClean="0"/>
              <a:pPr algn="l" eaLnBrk="1" latinLnBrk="0" hangingPunct="1"/>
              <a:t>04/02/2021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047F-698C-554E-914A-3BEEA3733630}" type="datetime1">
              <a:rPr lang="it-IT" smtClean="0"/>
              <a:pPr/>
              <a:t>04/02/2021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F6460A0-AE76-954D-97F4-DAB0E4A7FDBD}" type="datetime1">
              <a:rPr lang="it-IT" smtClean="0"/>
              <a:pPr algn="l" eaLnBrk="1" latinLnBrk="0" hangingPunct="1"/>
              <a:t>04/02/2021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FAA7-7F04-DB4B-A475-D12DA739A386}" type="datetime1">
              <a:rPr lang="it-IT" smtClean="0"/>
              <a:pPr/>
              <a:t>04/02/2021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C5752F99-2092-C446-9DAA-E65C252A14E2}" type="datetime1">
              <a:rPr lang="it-IT" smtClean="0"/>
              <a:pPr algn="l" eaLnBrk="1" latinLnBrk="0" hangingPunct="1"/>
              <a:t>04/02/2021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F6460A0-AE76-954D-97F4-DAB0E4A7FDBD}" type="datetime1">
              <a:rPr lang="it-IT" smtClean="0"/>
              <a:pPr algn="l" eaLnBrk="1" latinLnBrk="0" hangingPunct="1"/>
              <a:t>04/02/2021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96C4-07AC-BF40-8ECF-87EA5814D0A6}" type="datetime1">
              <a:rPr lang="it-IT" smtClean="0"/>
              <a:pPr/>
              <a:t>04/02/2021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37E-DDA9-794F-8EA6-D08F1558474F}" type="datetime1">
              <a:rPr lang="it-IT" smtClean="0"/>
              <a:pPr/>
              <a:t>04/02/2021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F6460A0-AE76-954D-97F4-DAB0E4A7FDBD}" type="datetime1">
              <a:rPr lang="it-IT" smtClean="0"/>
              <a:pPr algn="l" eaLnBrk="1" latinLnBrk="0" hangingPunct="1"/>
              <a:t>04/02/2021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1B4CEBAA-DBA2-1E4D-B1D5-E1DD720B06B8}" type="datetime1">
              <a:rPr lang="it-IT" smtClean="0"/>
              <a:pPr algn="l" eaLnBrk="1" latinLnBrk="0" hangingPunct="1"/>
              <a:t>04/02/2021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86CBEB3-A498-E14C-9267-E3BBA43633C7}" type="datetime1">
              <a:rPr lang="it-IT" smtClean="0"/>
              <a:pPr algn="l" eaLnBrk="1" latinLnBrk="0" hangingPunct="1"/>
              <a:t>04/02/2021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ASSOCIAZIONE ITALIANA MAESTRI CATTOLICI PROVINCIA DI AREZZO</a:t>
            </a:r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fld id="{7F6460A0-AE76-954D-97F4-DAB0E4A7FDBD}" type="datetime1">
              <a:rPr lang="it-IT" smtClean="0"/>
              <a:pPr algn="l" eaLnBrk="1" latinLnBrk="0" hangingPunct="1"/>
              <a:t>04/02/2021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ALL.%20A1-%20CLASSE%20I%20SCHEDA%201%5e%20QUADRIMESTRE.docx" TargetMode="External"/><Relationship Id="rId2" Type="http://schemas.openxmlformats.org/officeDocument/2006/relationships/hyperlink" Target="VALUTAZIONE%20SCUOLA%20PRIMARIA-ALLEGATO%20AL%20PTOF.doc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ALL.%20A4-%20CLASSE%20IV%20SCHEDA%201%5e%20QUADRIMESTRE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 smtClean="0">
                <a:latin typeface="Arial"/>
                <a:cs typeface="Arial"/>
              </a:rPr>
              <a:t>VALUTAZIONE</a:t>
            </a:r>
            <a:br>
              <a:rPr lang="it-IT" dirty="0" smtClean="0">
                <a:latin typeface="Arial"/>
                <a:cs typeface="Arial"/>
              </a:rPr>
            </a:br>
            <a:r>
              <a:rPr lang="it-IT" dirty="0" smtClean="0">
                <a:latin typeface="Arial"/>
                <a:cs typeface="Arial"/>
              </a:rPr>
              <a:t>SCUOLA PRIMARIA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Arial"/>
                <a:cs typeface="Arial"/>
              </a:rPr>
              <a:t>O.M. n.172 del  4/12/2020</a:t>
            </a:r>
          </a:p>
          <a:p>
            <a:endParaRPr lang="it-IT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58844" y="5241956"/>
            <a:ext cx="6020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DIRIGENTE SCOLASTICO </a:t>
            </a:r>
          </a:p>
          <a:p>
            <a:r>
              <a:rPr lang="it-IT" sz="2400" dirty="0" err="1" smtClean="0"/>
              <a:t>PRO.SSA</a:t>
            </a:r>
            <a:r>
              <a:rPr lang="it-IT" sz="2400" dirty="0" smtClean="0"/>
              <a:t> ALESSANDRA MUCCI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975287" y="4182701"/>
            <a:ext cx="2190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Slide semplificate da AIMC AREZZO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197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747944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4-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5671" y="1702051"/>
            <a:ext cx="820552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i="1" dirty="0" smtClean="0"/>
              <a:t>I </a:t>
            </a:r>
            <a:r>
              <a:rPr lang="it-IT" sz="1600" i="1" dirty="0"/>
              <a:t>giudizi descrittivi, di cui al comma 1, sono riferiti agli obiettivi oggetto di valutazione definiti nel curricolo d’istituto, e sono riportati nel documento di valutazione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54492" y="2607991"/>
            <a:ext cx="8052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GIUDIZI DESCRITTIVI </a:t>
            </a:r>
          </a:p>
          <a:p>
            <a:pPr algn="ctr"/>
            <a:r>
              <a:rPr lang="it-IT" sz="2000" dirty="0" smtClean="0"/>
              <a:t>SONO RIFERITI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1279626" y="3889283"/>
            <a:ext cx="68537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AGLI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 smtClean="0"/>
              <a:t>OGGETTO DI VALUTAZIONE </a:t>
            </a:r>
          </a:p>
          <a:p>
            <a:pPr algn="ctr"/>
            <a:r>
              <a:rPr lang="it-IT" sz="2000" dirty="0" smtClean="0"/>
              <a:t>DEFINITI NEL CURRICOLO DI ISTITUTO </a:t>
            </a:r>
            <a:endParaRPr lang="it-IT" sz="2000" dirty="0">
              <a:solidFill>
                <a:srgbClr val="F79646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347821" y="3456224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998498" y="4990288"/>
            <a:ext cx="7134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79646"/>
                </a:solidFill>
              </a:rPr>
              <a:t>SONO RIPORTATI NEL DOCUMENTO DI  VALUTAZIONE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12" name="Freccia giù 11"/>
          <p:cNvSpPr/>
          <p:nvPr/>
        </p:nvSpPr>
        <p:spPr>
          <a:xfrm>
            <a:off x="4246032" y="4611256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122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359307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5-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454492" y="1445115"/>
            <a:ext cx="8205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 smtClean="0"/>
              <a:t>Nel </a:t>
            </a:r>
            <a:r>
              <a:rPr lang="it-IT" sz="1600" dirty="0"/>
              <a:t>curricolo di istituto sono individuati, per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ciascun anno di corso </a:t>
            </a:r>
            <a:r>
              <a:rPr lang="it-IT" sz="1600" dirty="0"/>
              <a:t>e per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disciplina</a:t>
            </a:r>
            <a:r>
              <a:rPr lang="it-IT" sz="1600" dirty="0"/>
              <a:t>, gli </a:t>
            </a:r>
            <a:r>
              <a:rPr lang="it-IT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600" dirty="0"/>
              <a:t>di apprendimento oggetto di </a:t>
            </a:r>
            <a:r>
              <a:rPr lang="it-IT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valutazione periodica e finale</a:t>
            </a:r>
            <a:r>
              <a:rPr lang="it-IT" sz="1600" dirty="0"/>
              <a:t>. Gli obiettivi sono riferiti alle Indicazioni Nazionali, con particolare attenzione agli obiettivi disciplinari e ai traguardi di sviluppo delle competenze </a:t>
            </a:r>
            <a:endParaRPr lang="it-IT" sz="1600" i="1" dirty="0"/>
          </a:p>
        </p:txBody>
      </p:sp>
      <p:sp>
        <p:nvSpPr>
          <p:cNvPr id="5" name="Rettangolo 4"/>
          <p:cNvSpPr/>
          <p:nvPr/>
        </p:nvSpPr>
        <p:spPr>
          <a:xfrm>
            <a:off x="454492" y="2607991"/>
            <a:ext cx="8052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 PER OGNI ANNO E PER OGNI DISCIPLINA </a:t>
            </a:r>
          </a:p>
          <a:p>
            <a:pPr algn="ctr"/>
            <a:r>
              <a:rPr lang="it-IT" sz="2000" dirty="0" smtClean="0"/>
              <a:t>sono individuati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1279626" y="3889283"/>
            <a:ext cx="68537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OBIETTIVI DI APPRENDIMENTO </a:t>
            </a:r>
          </a:p>
        </p:txBody>
      </p:sp>
      <p:sp>
        <p:nvSpPr>
          <p:cNvPr id="8" name="Freccia giù 7"/>
          <p:cNvSpPr/>
          <p:nvPr/>
        </p:nvSpPr>
        <p:spPr>
          <a:xfrm>
            <a:off x="4347821" y="3456224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11" name="Freccia giù 10"/>
          <p:cNvSpPr/>
          <p:nvPr/>
        </p:nvSpPr>
        <p:spPr>
          <a:xfrm rot="10800000">
            <a:off x="4347821" y="4469753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124522" y="4850073"/>
            <a:ext cx="68246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riferiti </a:t>
            </a:r>
          </a:p>
          <a:p>
            <a:pPr algn="ctr"/>
            <a:r>
              <a:rPr lang="it-IT" sz="2000" b="1" dirty="0" smtClean="0"/>
              <a:t>A INDICAZIONI NAZIONALI</a:t>
            </a:r>
          </a:p>
          <a:p>
            <a:pPr algn="ctr"/>
            <a:r>
              <a:rPr lang="it-IT" sz="2000" dirty="0" smtClean="0"/>
              <a:t>particolare attenzione </a:t>
            </a:r>
          </a:p>
          <a:p>
            <a:pPr algn="ctr"/>
            <a:r>
              <a:rPr lang="it-IT" sz="2000" dirty="0" smtClean="0"/>
              <a:t>OBIETTIVI DISCIPLINARI /TRAGUARDI COMPETENZE </a:t>
            </a:r>
            <a:endParaRPr lang="it-IT" sz="2000" dirty="0"/>
          </a:p>
        </p:txBody>
      </p:sp>
    </p:spTree>
    <p:extLst>
      <p:ext uri="{BB962C8B-B14F-4D97-AF65-F5344CB8AC3E}">
        <p14:creationId xmlns="" xmlns:p14="http://schemas.microsoft.com/office/powerpoint/2010/main" val="1298430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13" name="Rettangolo 12"/>
          <p:cNvSpPr/>
          <p:nvPr/>
        </p:nvSpPr>
        <p:spPr>
          <a:xfrm>
            <a:off x="1575303" y="1284304"/>
            <a:ext cx="58666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OBIETTIVI di APPRENDIMNTO (</a:t>
            </a:r>
            <a:r>
              <a:rPr lang="it-IT" sz="2000" b="1" dirty="0" err="1" smtClean="0">
                <a:solidFill>
                  <a:srgbClr val="FF0000"/>
                </a:solidFill>
              </a:rPr>
              <a:t>OdA</a:t>
            </a:r>
            <a:r>
              <a:rPr lang="it-IT" sz="2000" b="1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SONO L’OGGETTO DI VALUTAZIONE</a:t>
            </a:r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L’oggetto della valutazione sono gli </a:t>
            </a:r>
            <a:r>
              <a:rPr lang="it-IT" sz="2000" dirty="0" err="1" smtClean="0"/>
              <a:t>OdA</a:t>
            </a:r>
            <a:r>
              <a:rPr lang="it-IT" sz="2000" dirty="0" smtClean="0"/>
              <a:t>, riferiti al curricolo di Istituto, perciò le classi possono </a:t>
            </a:r>
            <a:r>
              <a:rPr lang="it-IT" sz="2000" u="sng" dirty="0" smtClean="0"/>
              <a:t>diversificare gli </a:t>
            </a:r>
            <a:r>
              <a:rPr lang="it-IT" sz="2000" u="sng" dirty="0" err="1" smtClean="0"/>
              <a:t>OdA</a:t>
            </a:r>
            <a:r>
              <a:rPr lang="it-IT" sz="2000" dirty="0" smtClean="0"/>
              <a:t>, anche in considerazione delle “storie” che ogni contesto classe ha vissuto.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In questa prospettiva si potrebbe maggiormente recuperare la </a:t>
            </a:r>
            <a:r>
              <a:rPr lang="it-IT" sz="2000" b="1" dirty="0" smtClean="0"/>
              <a:t>dimensione inclusiva della progettazione e della valutazione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</p:txBody>
      </p:sp>
      <p:pic>
        <p:nvPicPr>
          <p:cNvPr id="14" name="Immagine 1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424" y="0"/>
            <a:ext cx="1346041" cy="812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124636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359307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6-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454492" y="1530773"/>
            <a:ext cx="8205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i="1" dirty="0"/>
              <a:t>I </a:t>
            </a:r>
            <a:r>
              <a:rPr lang="it-IT" sz="1600" b="1" i="1" dirty="0">
                <a:solidFill>
                  <a:srgbClr val="FF0000"/>
                </a:solidFill>
              </a:rPr>
              <a:t>giudizi descrittivi </a:t>
            </a:r>
            <a:r>
              <a:rPr lang="it-IT" sz="1600" i="1" dirty="0"/>
              <a:t>da riportare nel documento di valutazione sono correlati ai seguenti </a:t>
            </a:r>
            <a:r>
              <a:rPr lang="it-IT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LIVELLI </a:t>
            </a:r>
            <a:r>
              <a:rPr lang="it-IT" sz="1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APPRENDIMENTO</a:t>
            </a:r>
            <a:r>
              <a:rPr lang="it-IT" sz="1600" i="1" dirty="0" smtClean="0"/>
              <a:t>, </a:t>
            </a:r>
            <a:r>
              <a:rPr lang="it-IT" sz="1600" i="1" dirty="0"/>
              <a:t>in coerenza con i livelli e i descrittori adottati nel Modello di certificazione delle competenze, e riferiti alle dimensioni indicate nelle Linee guida: a) In via di prima acquisizione b) Base c) Intermedio d) Avanzato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54492" y="2607991"/>
            <a:ext cx="8052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r>
              <a:rPr lang="it-IT" sz="2000" b="1" dirty="0" smtClean="0"/>
              <a:t>GIUDIZI DESCRITTIVI</a:t>
            </a:r>
          </a:p>
          <a:p>
            <a:pPr algn="ctr"/>
            <a:r>
              <a:rPr lang="it-IT" sz="2000" dirty="0" smtClean="0"/>
              <a:t> sono CORRELATI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1279626" y="3889283"/>
            <a:ext cx="68537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A </a:t>
            </a:r>
            <a:r>
              <a:rPr lang="it-IT" sz="2000" b="1" dirty="0" smtClean="0"/>
              <a:t>LIVELLI</a:t>
            </a:r>
            <a:endParaRPr lang="it-IT" sz="2000" b="1" dirty="0">
              <a:solidFill>
                <a:srgbClr val="F79646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347821" y="3456224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3043961" y="4928576"/>
            <a:ext cx="5089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it-IT" sz="2000" dirty="0" smtClean="0"/>
              <a:t>IN VIA </a:t>
            </a:r>
            <a:r>
              <a:rPr lang="it-IT" sz="2000" dirty="0" err="1" smtClean="0"/>
              <a:t>DI</a:t>
            </a:r>
            <a:r>
              <a:rPr lang="it-IT" sz="2000" dirty="0" smtClean="0"/>
              <a:t> PRIMA ACQUISIZIONE </a:t>
            </a:r>
          </a:p>
          <a:p>
            <a:pPr marL="457200" indent="-457200">
              <a:buAutoNum type="alphaLcParenR"/>
            </a:pPr>
            <a:r>
              <a:rPr lang="it-IT" sz="2000" dirty="0" smtClean="0"/>
              <a:t>BASE </a:t>
            </a:r>
          </a:p>
          <a:p>
            <a:pPr marL="457200" indent="-457200">
              <a:buAutoNum type="alphaLcParenR"/>
            </a:pPr>
            <a:r>
              <a:rPr lang="it-IT" sz="2000" dirty="0" smtClean="0"/>
              <a:t>INTERMEDIO </a:t>
            </a:r>
          </a:p>
          <a:p>
            <a:pPr marL="457200" indent="-457200">
              <a:buAutoNum type="alphaLcParenR"/>
            </a:pPr>
            <a:r>
              <a:rPr lang="it-IT" sz="2000" dirty="0" smtClean="0"/>
              <a:t>AVANZATO 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12" name="Freccia giù 11"/>
          <p:cNvSpPr/>
          <p:nvPr/>
        </p:nvSpPr>
        <p:spPr>
          <a:xfrm>
            <a:off x="4246032" y="4611256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0803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359307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7-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5671" y="1868713"/>
            <a:ext cx="820552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/>
              <a:t>L’Istituzione scolastica elabora i criteri di valutazione, da inserire nel piano triennale dell’offerta formativa. </a:t>
            </a:r>
            <a:endParaRPr lang="it-IT" sz="1600" i="1" dirty="0"/>
          </a:p>
        </p:txBody>
      </p:sp>
      <p:sp>
        <p:nvSpPr>
          <p:cNvPr id="5" name="Rettangolo 4"/>
          <p:cNvSpPr/>
          <p:nvPr/>
        </p:nvSpPr>
        <p:spPr>
          <a:xfrm>
            <a:off x="1143908" y="2607991"/>
            <a:ext cx="73626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NEL </a:t>
            </a:r>
            <a:r>
              <a:rPr lang="it-IT" sz="2000" b="1" dirty="0" smtClean="0"/>
              <a:t>PTOF</a:t>
            </a:r>
            <a:r>
              <a:rPr lang="it-IT" sz="2000" dirty="0" smtClean="0"/>
              <a:t> DELLA SCUOLA</a:t>
            </a:r>
          </a:p>
          <a:p>
            <a:pPr algn="ctr"/>
            <a:r>
              <a:rPr lang="it-IT" sz="2000" dirty="0" smtClean="0"/>
              <a:t>inserire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1279626" y="4289393"/>
            <a:ext cx="68537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CRITERI DI VALUTAZIONE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541704" y="3706050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</p:spTree>
    <p:extLst>
      <p:ext uri="{BB962C8B-B14F-4D97-AF65-F5344CB8AC3E}">
        <p14:creationId xmlns="" xmlns:p14="http://schemas.microsoft.com/office/powerpoint/2010/main" val="1216724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245580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8- PROCESSO E LIVELLO GLOBALE APPRENDIMENTI E COMPORTAMENTO E IRC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5671" y="906506"/>
            <a:ext cx="8205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 smtClean="0"/>
              <a:t>. </a:t>
            </a:r>
            <a:endParaRPr lang="it-IT" sz="1600" i="1" dirty="0"/>
          </a:p>
        </p:txBody>
      </p:sp>
      <p:sp>
        <p:nvSpPr>
          <p:cNvPr id="5" name="Rettangolo 4"/>
          <p:cNvSpPr/>
          <p:nvPr/>
        </p:nvSpPr>
        <p:spPr>
          <a:xfrm>
            <a:off x="926361" y="2186672"/>
            <a:ext cx="73626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RIMANGONO</a:t>
            </a:r>
          </a:p>
        </p:txBody>
      </p:sp>
      <p:sp>
        <p:nvSpPr>
          <p:cNvPr id="7" name="Rettangolo 6"/>
          <p:cNvSpPr/>
          <p:nvPr/>
        </p:nvSpPr>
        <p:spPr>
          <a:xfrm>
            <a:off x="575671" y="3020739"/>
            <a:ext cx="2094579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Processo e livello globale apprendimenti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1832" y="1245060"/>
            <a:ext cx="83736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La descrizione del processo e del livello globale di sviluppo degli apprendimenti, la valutazione </a:t>
            </a:r>
            <a:r>
              <a:rPr lang="it-IT" sz="1600" dirty="0" smtClean="0"/>
              <a:t>del comportamento </a:t>
            </a:r>
            <a:r>
              <a:rPr lang="it-IT" sz="1600" dirty="0"/>
              <a:t>e dell’insegnamento della religione cattolica o dell’attività alternativa </a:t>
            </a:r>
            <a:r>
              <a:rPr lang="it-IT" sz="1600" dirty="0" smtClean="0"/>
              <a:t>restano disciplinati </a:t>
            </a:r>
            <a:r>
              <a:rPr lang="it-IT" sz="1600" dirty="0"/>
              <a:t>dall’articolo 2, commi 3, 5 e 7 del Decreto valutazione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349341" y="3659162"/>
            <a:ext cx="26936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Valutazione comportamento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663107" y="3102281"/>
            <a:ext cx="204236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Insegnamento IRC/ALTERNATIVA</a:t>
            </a:r>
            <a:endParaRPr lang="it-IT" sz="2000" dirty="0">
              <a:solidFill>
                <a:srgbClr val="F79646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5544690" y="2586782"/>
            <a:ext cx="805639" cy="433957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5" idx="2"/>
          </p:cNvCxnSpPr>
          <p:nvPr/>
        </p:nvCxnSpPr>
        <p:spPr>
          <a:xfrm>
            <a:off x="4607711" y="2586782"/>
            <a:ext cx="0" cy="79661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2670250" y="2633624"/>
            <a:ext cx="1169882" cy="387115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98577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138119"/>
            <a:ext cx="8647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19138"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Art.4 - VALUTAZIONE DEGLI APPRENDIMENTI DEGLI ALUNNI CON DISABILITÀ E CON DISTURBI SPECIFICI DELL’APPRENDIMENTO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3" name="Rettangolo 2"/>
          <p:cNvSpPr/>
          <p:nvPr/>
        </p:nvSpPr>
        <p:spPr>
          <a:xfrm>
            <a:off x="634961" y="1523114"/>
            <a:ext cx="82107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valutazione delle alunne e degli alunni con disabilità certificata è correlata agli </a:t>
            </a:r>
            <a:r>
              <a:rPr lang="it-IT" dirty="0">
                <a:solidFill>
                  <a:srgbClr val="FF0000"/>
                </a:solidFill>
              </a:rPr>
              <a:t>obiettivi individuati nel piano educativo individualizzato </a:t>
            </a:r>
            <a:r>
              <a:rPr lang="it-IT" dirty="0"/>
              <a:t>predisposto ai sensi del dal decreto legislativo 13 aprile 2017, n. 66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449263" indent="-361950"/>
            <a:r>
              <a:rPr lang="it-IT" dirty="0"/>
              <a:t>2</a:t>
            </a:r>
            <a:r>
              <a:rPr lang="it-IT" dirty="0" smtClean="0"/>
              <a:t>.   </a:t>
            </a:r>
            <a:r>
              <a:rPr lang="it-IT" dirty="0"/>
              <a:t>La valutazione delle alunne e degli alunni con disturbi specifici dell’apprendimento </a:t>
            </a:r>
            <a:r>
              <a:rPr lang="it-IT" dirty="0">
                <a:solidFill>
                  <a:srgbClr val="0000FF"/>
                </a:solidFill>
              </a:rPr>
              <a:t>tiene conto del piano didattico personalizzato </a:t>
            </a:r>
            <a:r>
              <a:rPr lang="it-IT" dirty="0"/>
              <a:t>predisposto dai docenti contitolari della classe ai sensi della legge 8 ottobre 2010, n. 170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160447" y="3940105"/>
            <a:ext cx="3446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ALUNNI CON DISABILITA’</a:t>
            </a:r>
          </a:p>
          <a:p>
            <a:pPr algn="ctr"/>
            <a:r>
              <a:rPr lang="it-IT" dirty="0" smtClean="0"/>
              <a:t>Obiettivi scheda </a:t>
            </a:r>
            <a:endParaRPr lang="it-IT" dirty="0"/>
          </a:p>
        </p:txBody>
      </p:sp>
      <p:sp>
        <p:nvSpPr>
          <p:cNvPr id="5" name="Freccia destra 4"/>
          <p:cNvSpPr/>
          <p:nvPr/>
        </p:nvSpPr>
        <p:spPr>
          <a:xfrm>
            <a:off x="4607214" y="4080245"/>
            <a:ext cx="1018129" cy="273718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207302" y="4032438"/>
            <a:ext cx="116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PEI       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160448" y="4891761"/>
            <a:ext cx="3229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VALUTAZIONE </a:t>
            </a:r>
          </a:p>
          <a:p>
            <a:pPr algn="ctr"/>
            <a:r>
              <a:rPr lang="it-IT" b="1" dirty="0" smtClean="0"/>
              <a:t>ALUNNI CON DSA</a:t>
            </a:r>
          </a:p>
        </p:txBody>
      </p:sp>
      <p:sp>
        <p:nvSpPr>
          <p:cNvPr id="12" name="Freccia destra 11"/>
          <p:cNvSpPr/>
          <p:nvPr/>
        </p:nvSpPr>
        <p:spPr>
          <a:xfrm>
            <a:off x="4640924" y="4999055"/>
            <a:ext cx="1018129" cy="273718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207302" y="4903441"/>
            <a:ext cx="116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PDP       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058898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30352" y="1316735"/>
            <a:ext cx="7772400" cy="3137569"/>
          </a:xfrm>
        </p:spPr>
        <p:txBody>
          <a:bodyPr/>
          <a:lstStyle/>
          <a:p>
            <a:pPr marL="457200" indent="-457200" algn="ctr"/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>ALLEGATO- </a:t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>Linee guida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3262" y="941560"/>
            <a:ext cx="82109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</a:t>
            </a:r>
          </a:p>
          <a:p>
            <a:endParaRPr lang="it-IT" dirty="0" smtClean="0"/>
          </a:p>
          <a:p>
            <a:r>
              <a:rPr lang="it-IT" sz="1600" dirty="0" smtClean="0"/>
              <a:t>[</a:t>
            </a:r>
            <a:r>
              <a:rPr lang="is-IS" sz="1600" dirty="0" smtClean="0"/>
              <a:t>…]</a:t>
            </a:r>
            <a:endParaRPr lang="it-IT" sz="1600" dirty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normativa ha individuato, per la scuola primaria, un impianto valutativo che </a:t>
            </a:r>
            <a:r>
              <a:rPr lang="it-IT" b="1" u="sng" dirty="0"/>
              <a:t>supera il voto numerico </a:t>
            </a:r>
            <a:r>
              <a:rPr lang="it-IT" dirty="0"/>
              <a:t>su base decimale nella valutazione periodica e finale e </a:t>
            </a:r>
            <a:r>
              <a:rPr lang="it-IT" u="sng" dirty="0"/>
              <a:t>consente di rappresentare</a:t>
            </a:r>
            <a:r>
              <a:rPr lang="it-IT" dirty="0"/>
              <a:t>, in trasparenza, gli </a:t>
            </a:r>
            <a:r>
              <a:rPr lang="it-IT" dirty="0">
                <a:solidFill>
                  <a:srgbClr val="F79646"/>
                </a:solidFill>
              </a:rPr>
              <a:t>articolati </a:t>
            </a:r>
            <a:r>
              <a:rPr lang="it-IT" b="1" dirty="0">
                <a:solidFill>
                  <a:srgbClr val="FF0000"/>
                </a:solidFill>
              </a:rPr>
              <a:t>processi cognitivi e meta-cognitivi, emotivi e sociali </a:t>
            </a:r>
            <a:r>
              <a:rPr lang="it-IT" dirty="0"/>
              <a:t>attraverso i quali si </a:t>
            </a:r>
            <a:r>
              <a:rPr lang="it-IT" dirty="0">
                <a:solidFill>
                  <a:srgbClr val="0000FF"/>
                </a:solidFill>
              </a:rPr>
              <a:t>manifestano</a:t>
            </a:r>
            <a:r>
              <a:rPr lang="it-IT" dirty="0"/>
              <a:t> i risultati degli apprendimenti. </a:t>
            </a:r>
            <a:endParaRPr lang="it-IT" dirty="0" smtClean="0"/>
          </a:p>
          <a:p>
            <a:pPr algn="just"/>
            <a:endParaRPr lang="it-IT" sz="1600" dirty="0"/>
          </a:p>
          <a:p>
            <a:pPr algn="just"/>
            <a:r>
              <a:rPr lang="it-IT" sz="1600" dirty="0"/>
              <a:t>[</a:t>
            </a:r>
            <a:r>
              <a:rPr lang="is-IS" sz="1600" dirty="0" smtClean="0"/>
              <a:t>…]</a:t>
            </a:r>
            <a:endParaRPr lang="it-IT" sz="1600" dirty="0" smtClean="0"/>
          </a:p>
          <a:p>
            <a:pPr algn="just"/>
            <a:r>
              <a:rPr lang="it-IT" dirty="0"/>
              <a:t>D’altro canto, risulta opportuno </a:t>
            </a:r>
            <a:r>
              <a:rPr lang="it-IT" u="sng" dirty="0"/>
              <a:t>sostituire il voto </a:t>
            </a:r>
            <a:r>
              <a:rPr lang="it-IT" dirty="0">
                <a:solidFill>
                  <a:srgbClr val="F79646"/>
                </a:solidFill>
              </a:rPr>
              <a:t>con una descrizione autenticamente analitica, affidabile e valida </a:t>
            </a:r>
            <a:r>
              <a:rPr lang="it-IT" dirty="0"/>
              <a:t>del livello raggiunto in ciascuna delle dimensioni che caratterizzano gli apprendimenti </a:t>
            </a:r>
            <a:endParaRPr lang="it-IT" dirty="0" smtClean="0"/>
          </a:p>
          <a:p>
            <a:pPr algn="just"/>
            <a:endParaRPr lang="it-IT" sz="1600" dirty="0"/>
          </a:p>
          <a:p>
            <a:pPr algn="just"/>
            <a:r>
              <a:rPr lang="it-IT" sz="1600" dirty="0"/>
              <a:t>[</a:t>
            </a:r>
            <a:r>
              <a:rPr lang="is-IS" sz="1600" dirty="0" smtClean="0"/>
              <a:t>…]</a:t>
            </a:r>
            <a:endParaRPr lang="it-IT" sz="1600" dirty="0" smtClean="0"/>
          </a:p>
          <a:p>
            <a:pPr algn="just"/>
            <a:r>
              <a:rPr lang="it-IT" dirty="0"/>
              <a:t>L’ottica è quella </a:t>
            </a:r>
            <a:r>
              <a:rPr lang="it-IT" dirty="0">
                <a:solidFill>
                  <a:srgbClr val="F79646"/>
                </a:solidFill>
              </a:rPr>
              <a:t>della valutazione per l’apprendimento</a:t>
            </a:r>
            <a:r>
              <a:rPr lang="it-IT" dirty="0"/>
              <a:t>, che </a:t>
            </a:r>
            <a:r>
              <a:rPr lang="it-IT" dirty="0">
                <a:solidFill>
                  <a:srgbClr val="F79646"/>
                </a:solidFill>
              </a:rPr>
              <a:t>ha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CARATTERE FORMATIVO </a:t>
            </a:r>
            <a:r>
              <a:rPr lang="it-IT" dirty="0" smtClean="0"/>
              <a:t>poiché </a:t>
            </a:r>
            <a:r>
              <a:rPr lang="it-IT" dirty="0"/>
              <a:t>le informazioni rilevate sono utilizzate anche per adattare </a:t>
            </a:r>
            <a:r>
              <a:rPr lang="it-IT" u="sng" dirty="0"/>
              <a:t>l’insegnamento ai bisogni educativi concreti degli alunni e ai loro stili di apprendimento</a:t>
            </a:r>
            <a:r>
              <a:rPr lang="it-IT" dirty="0"/>
              <a:t>, modificando le attività in funzione di ciò che è stato osservato e a partire da ciò che può essere valorizzato </a:t>
            </a: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2967799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7460" y="1439501"/>
            <a:ext cx="821093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dirty="0" smtClean="0"/>
          </a:p>
          <a:p>
            <a:r>
              <a:rPr lang="it-IT" sz="1600" dirty="0" smtClean="0"/>
              <a:t>[</a:t>
            </a:r>
            <a:r>
              <a:rPr lang="is-IS" sz="1600" dirty="0"/>
              <a:t>…</a:t>
            </a:r>
            <a:r>
              <a:rPr lang="is-IS" sz="1600" dirty="0" smtClean="0"/>
              <a:t>]</a:t>
            </a:r>
            <a:endParaRPr lang="it-IT" sz="1600" dirty="0"/>
          </a:p>
          <a:p>
            <a:r>
              <a:rPr lang="it-IT" dirty="0"/>
              <a:t>La valutazione</a:t>
            </a:r>
            <a:r>
              <a:rPr lang="it-IT" dirty="0" smtClean="0"/>
              <a:t>, inoltre </a:t>
            </a:r>
            <a:r>
              <a:rPr lang="it-IT" dirty="0"/>
              <a:t>“documenta lo sviluppo dell'identità personale e promuove l'autovalutazione di ciascuno in relazione alle acquisizioni di conoscenze, abilità e competenze </a:t>
            </a:r>
            <a:endParaRPr lang="it-IT" dirty="0" smtClean="0"/>
          </a:p>
          <a:p>
            <a:endParaRPr lang="it-IT" sz="1600" dirty="0"/>
          </a:p>
          <a:p>
            <a:endParaRPr lang="it-IT" sz="1600" dirty="0" smtClean="0"/>
          </a:p>
          <a:p>
            <a:r>
              <a:rPr lang="it-IT" sz="1600" dirty="0"/>
              <a:t>[</a:t>
            </a:r>
            <a:r>
              <a:rPr lang="is-IS" sz="1600" dirty="0"/>
              <a:t>…</a:t>
            </a:r>
            <a:r>
              <a:rPr lang="is-IS" sz="1600" dirty="0" smtClean="0"/>
              <a:t>]</a:t>
            </a:r>
            <a:endParaRPr lang="it-IT" sz="1600" dirty="0"/>
          </a:p>
          <a:p>
            <a:pPr algn="just"/>
            <a:r>
              <a:rPr lang="it-IT" dirty="0"/>
              <a:t>Sempre il decreto legislativo n. 62/2017 prevede che </a:t>
            </a:r>
            <a:r>
              <a:rPr lang="it-IT" dirty="0">
                <a:solidFill>
                  <a:srgbClr val="F79646"/>
                </a:solidFill>
              </a:rPr>
              <a:t>la valutazione sia coerente con l'offerta formativa delle istituzioni scolastiche, con la personalizzazione dei percorsi e con le Indicazioni Nazionali</a:t>
            </a:r>
            <a:r>
              <a:rPr lang="it-IT" dirty="0"/>
              <a:t> per il curricolo della scuola dell’infanzia e del primo ciclo di istruzione del 2012 (di seguito Indicazioni Nazionali), richiedendo che essa sia espressa “in conformità con i criteri e le modalità definiti dal collegio dei docenti e inseriti nel piano triennale dell'offerta formativa </a:t>
            </a:r>
          </a:p>
        </p:txBody>
      </p:sp>
    </p:spTree>
    <p:extLst>
      <p:ext uri="{BB962C8B-B14F-4D97-AF65-F5344CB8AC3E}">
        <p14:creationId xmlns="" xmlns:p14="http://schemas.microsoft.com/office/powerpoint/2010/main" val="394170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pic>
        <p:nvPicPr>
          <p:cNvPr id="3" name="Immagine 2" descr="valutazione primaria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1352" y="913142"/>
            <a:ext cx="5963970" cy="5599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2277" y="896293"/>
            <a:ext cx="824183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LIVELLI SI DEFINISCONO </a:t>
            </a:r>
            <a:r>
              <a:rPr lang="it-IT" dirty="0" smtClean="0"/>
              <a:t>(in </a:t>
            </a:r>
            <a:r>
              <a:rPr lang="it-IT" dirty="0"/>
              <a:t>coerenza con la certificazione delle competenze per la quinta classe della scuola </a:t>
            </a:r>
            <a:r>
              <a:rPr lang="it-IT" dirty="0" smtClean="0"/>
              <a:t>primaria) </a:t>
            </a:r>
          </a:p>
          <a:p>
            <a:pPr algn="ctr"/>
            <a:r>
              <a:rPr lang="it-IT" b="1" dirty="0" smtClean="0"/>
              <a:t>IN BASE AD </a:t>
            </a:r>
            <a:r>
              <a:rPr lang="it-IT" b="1" u="sng" dirty="0" smtClean="0"/>
              <a:t>ALMENO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4 DIMENSIONI</a:t>
            </a:r>
            <a:r>
              <a:rPr lang="it-IT" dirty="0" smtClean="0"/>
              <a:t>, </a:t>
            </a:r>
            <a:r>
              <a:rPr lang="it-IT" dirty="0"/>
              <a:t>così delineate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endParaRPr lang="it-IT" dirty="0"/>
          </a:p>
          <a:p>
            <a:pPr marL="342900" indent="-342900" algn="just">
              <a:buAutoNum type="alphaLcParenR"/>
            </a:pPr>
            <a:r>
              <a:rPr lang="it-IT" b="1" dirty="0" smtClean="0">
                <a:solidFill>
                  <a:srgbClr val="33CC33"/>
                </a:solidFill>
              </a:rPr>
              <a:t>L’</a:t>
            </a:r>
            <a:r>
              <a:rPr lang="it-IT" b="1" u="sng" dirty="0" smtClean="0">
                <a:solidFill>
                  <a:srgbClr val="33CC33"/>
                </a:solidFill>
              </a:rPr>
              <a:t>AUTONOMIA</a:t>
            </a:r>
            <a:r>
              <a:rPr lang="it-IT" b="1" dirty="0" smtClean="0">
                <a:solidFill>
                  <a:srgbClr val="33CC33"/>
                </a:solidFill>
              </a:rPr>
              <a:t> DELL’ALUNNO </a:t>
            </a:r>
            <a:r>
              <a:rPr lang="it-IT" dirty="0" smtClean="0"/>
              <a:t>nel </a:t>
            </a:r>
            <a:r>
              <a:rPr lang="it-IT" dirty="0"/>
              <a:t>mostrare la manifestazione di apprendimento descritto in uno specifico obiettivo. L’attività dell’alunno si considera completamente autonoma quando non è riscontrabile alcun intervento diretto del </a:t>
            </a:r>
            <a:r>
              <a:rPr lang="it-IT" dirty="0" smtClean="0"/>
              <a:t>docente  (</a:t>
            </a:r>
            <a:r>
              <a:rPr lang="it-IT" b="1" dirty="0" smtClean="0"/>
              <a:t>AUTONOMIA</a:t>
            </a:r>
            <a:r>
              <a:rPr lang="it-IT" dirty="0" smtClean="0"/>
              <a:t>)</a:t>
            </a:r>
          </a:p>
          <a:p>
            <a:pPr algn="just"/>
            <a:endParaRPr lang="it-IT" dirty="0"/>
          </a:p>
          <a:p>
            <a:pPr marL="361950" indent="-361950" algn="just"/>
            <a:r>
              <a:rPr lang="it-IT" dirty="0"/>
              <a:t>b) </a:t>
            </a:r>
            <a:r>
              <a:rPr lang="it-IT" b="1" dirty="0" smtClean="0">
                <a:solidFill>
                  <a:srgbClr val="F79646"/>
                </a:solidFill>
              </a:rPr>
              <a:t>LA TIPOLOGIA DELLA </a:t>
            </a:r>
            <a:r>
              <a:rPr lang="it-IT" b="1" u="sng" dirty="0" smtClean="0">
                <a:solidFill>
                  <a:srgbClr val="F79646"/>
                </a:solidFill>
              </a:rPr>
              <a:t>SITUAZIONE</a:t>
            </a:r>
            <a:r>
              <a:rPr lang="it-IT" b="1" dirty="0" smtClean="0">
                <a:solidFill>
                  <a:srgbClr val="F79646"/>
                </a:solidFill>
              </a:rPr>
              <a:t> (NOTA O NON NOTA) ENTRO LA QUALE L’ALUNNO MOSTRA </a:t>
            </a:r>
            <a:r>
              <a:rPr lang="it-IT" b="1" dirty="0" err="1" smtClean="0">
                <a:solidFill>
                  <a:srgbClr val="F79646"/>
                </a:solidFill>
              </a:rPr>
              <a:t>DI</a:t>
            </a:r>
            <a:r>
              <a:rPr lang="it-IT" b="1" dirty="0" smtClean="0">
                <a:solidFill>
                  <a:srgbClr val="F79646"/>
                </a:solidFill>
              </a:rPr>
              <a:t> AVER RAGGIUNTO L’OBIETTIVO</a:t>
            </a:r>
            <a:r>
              <a:rPr lang="it-IT" b="1" dirty="0" smtClean="0"/>
              <a:t>. </a:t>
            </a:r>
            <a:r>
              <a:rPr lang="it-IT" dirty="0" smtClean="0"/>
              <a:t>Una </a:t>
            </a:r>
            <a:r>
              <a:rPr lang="it-IT" dirty="0"/>
              <a:t>situazione (o attività, compito) nota può essere quella che è già stata presentata dal docente come esempio o riproposta più volte in forme simili per lo svolgimento di esercizi o compiti di tipo esecutivo. Al contrario, una situazione non nota si presenta all’allievo come nuova, introdotta per la prima volta in quella forma e senza specifiche indicazioni rispetto al tipo di procedura da </a:t>
            </a:r>
            <a:r>
              <a:rPr lang="it-IT" dirty="0" smtClean="0"/>
              <a:t>seguire (</a:t>
            </a:r>
            <a:r>
              <a:rPr lang="it-IT" b="1" dirty="0" smtClean="0"/>
              <a:t>SITUAZIONE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81819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2277" y="1095469"/>
            <a:ext cx="82418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</a:p>
          <a:p>
            <a:endParaRPr lang="it-IT" dirty="0"/>
          </a:p>
          <a:p>
            <a:pPr marL="263525" indent="-263525" algn="just"/>
            <a:r>
              <a:rPr lang="it-IT" dirty="0"/>
              <a:t>c) </a:t>
            </a:r>
            <a:r>
              <a:rPr lang="it-IT" b="1" dirty="0" smtClean="0">
                <a:solidFill>
                  <a:srgbClr val="FF5050"/>
                </a:solidFill>
              </a:rPr>
              <a:t>LE </a:t>
            </a:r>
            <a:r>
              <a:rPr lang="it-IT" b="1" u="sng" dirty="0" smtClean="0">
                <a:solidFill>
                  <a:srgbClr val="FF5050"/>
                </a:solidFill>
              </a:rPr>
              <a:t>RISORSE</a:t>
            </a:r>
            <a:r>
              <a:rPr lang="it-IT" b="1" dirty="0" smtClean="0">
                <a:solidFill>
                  <a:srgbClr val="FF5050"/>
                </a:solidFill>
              </a:rPr>
              <a:t> MOBILITATE PER PORTARE A TERMINE IL COMPITO. </a:t>
            </a:r>
            <a:r>
              <a:rPr lang="it-IT" dirty="0" smtClean="0"/>
              <a:t>L’alunno </a:t>
            </a:r>
            <a:r>
              <a:rPr lang="it-IT" dirty="0"/>
              <a:t>usa risorse appositamente predisposte dal docente per accompagnare il processo di apprendimento o, in alternativa, ricorre a risorse reperite spontaneamente nel contesto di apprendimento o precedentemente acquisite in contesti informali e </a:t>
            </a:r>
            <a:r>
              <a:rPr lang="it-IT" dirty="0" smtClean="0"/>
              <a:t>formali  (</a:t>
            </a:r>
            <a:r>
              <a:rPr lang="it-IT" b="1" dirty="0" smtClean="0"/>
              <a:t>RISORSE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pPr marL="263525" indent="-263525" algn="just"/>
            <a:r>
              <a:rPr lang="it-IT" dirty="0"/>
              <a:t>d) </a:t>
            </a:r>
            <a:r>
              <a:rPr lang="it-IT" b="1" dirty="0" smtClean="0">
                <a:solidFill>
                  <a:srgbClr val="0000FF"/>
                </a:solidFill>
              </a:rPr>
              <a:t>LA </a:t>
            </a:r>
            <a:r>
              <a:rPr lang="it-IT" b="1" u="sng" dirty="0" smtClean="0">
                <a:solidFill>
                  <a:srgbClr val="0000FF"/>
                </a:solidFill>
              </a:rPr>
              <a:t>CONTINUITÀ </a:t>
            </a:r>
            <a:r>
              <a:rPr lang="it-IT" b="1" dirty="0" smtClean="0">
                <a:solidFill>
                  <a:srgbClr val="0000FF"/>
                </a:solidFill>
              </a:rPr>
              <a:t>NELLA MANIFESTAZIONE DELL'APPRENDIMENTO</a:t>
            </a:r>
            <a:r>
              <a:rPr lang="it-IT" dirty="0" smtClean="0"/>
              <a:t>. </a:t>
            </a:r>
            <a:r>
              <a:rPr lang="it-IT" dirty="0"/>
              <a:t>Vi è continuità quando un apprendimento è messo in atto più volte o tutte le volte in cui è necessario oppure atteso. In alternativa, non vi è continuità quando l’apprendimento si manifesta solo sporadicamente o </a:t>
            </a:r>
            <a:r>
              <a:rPr lang="it-IT" dirty="0" smtClean="0"/>
              <a:t>mai (</a:t>
            </a:r>
            <a:r>
              <a:rPr lang="it-IT" b="1" dirty="0" smtClean="0"/>
              <a:t>PRESENZA COSTANTE</a:t>
            </a:r>
            <a:r>
              <a:rPr lang="it-IT" dirty="0" smtClean="0"/>
              <a:t> )</a:t>
            </a:r>
          </a:p>
          <a:p>
            <a:pPr marL="263525" indent="-263525" algn="just"/>
            <a:endParaRPr lang="it-IT" dirty="0"/>
          </a:p>
          <a:p>
            <a:pPr marL="263525" indent="-263525" algn="just"/>
            <a:endParaRPr lang="it-IT" dirty="0" smtClean="0"/>
          </a:p>
          <a:p>
            <a:pPr marL="263525" indent="-263525" algn="ctr"/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66746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91306" y="1845274"/>
            <a:ext cx="764930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000" b="1" i="1" dirty="0" smtClean="0">
                <a:solidFill>
                  <a:srgbClr val="FF0000"/>
                </a:solidFill>
              </a:rPr>
              <a:t>AVANZATO</a:t>
            </a:r>
            <a:r>
              <a:rPr lang="it-IT" sz="2000" b="1" i="1" dirty="0" smtClean="0"/>
              <a:t>: </a:t>
            </a:r>
            <a:r>
              <a:rPr lang="it-IT" sz="2000" b="1" i="1" dirty="0"/>
              <a:t>l’alunno porta a termine compiti in situazioni note e non note, mobilitando una varietà di risorse sia fornite dal docente sia reperite altrove, in modo autonomo e con continuità.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791306" y="4526733"/>
            <a:ext cx="7649307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81088" indent="-1081088"/>
            <a:r>
              <a:rPr lang="it-IT" b="1" dirty="0">
                <a:solidFill>
                  <a:srgbClr val="FF0000"/>
                </a:solidFill>
              </a:rPr>
              <a:t>RISORSE</a:t>
            </a:r>
            <a:r>
              <a:rPr lang="it-IT" dirty="0"/>
              <a:t>: una varietà di risorse sia fornite dal docente sia reperite </a:t>
            </a:r>
            <a:r>
              <a:rPr lang="it-IT" dirty="0" smtClean="0"/>
              <a:t>altrove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79646"/>
                </a:solidFill>
              </a:rPr>
              <a:t>SITUAZIONE</a:t>
            </a:r>
            <a:r>
              <a:rPr lang="it-IT" dirty="0" smtClean="0"/>
              <a:t>: </a:t>
            </a:r>
            <a:r>
              <a:rPr lang="it-IT" dirty="0"/>
              <a:t>in situazioni note e non note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>
                <a:solidFill>
                  <a:srgbClr val="33CC33"/>
                </a:solidFill>
              </a:rPr>
              <a:t>AUTONOMIA</a:t>
            </a:r>
            <a:r>
              <a:rPr lang="it-IT" dirty="0"/>
              <a:t>:  in modo autonomo 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00FF"/>
                </a:solidFill>
              </a:rPr>
              <a:t>PRESENZA COSTANTE</a:t>
            </a:r>
            <a:r>
              <a:rPr lang="it-IT" dirty="0" smtClean="0"/>
              <a:t>: </a:t>
            </a:r>
            <a:r>
              <a:rPr lang="it-IT" dirty="0"/>
              <a:t>con continuità</a:t>
            </a:r>
          </a:p>
        </p:txBody>
      </p:sp>
      <p:sp>
        <p:nvSpPr>
          <p:cNvPr id="7" name="Rettangolo 6"/>
          <p:cNvSpPr/>
          <p:nvPr/>
        </p:nvSpPr>
        <p:spPr>
          <a:xfrm>
            <a:off x="946087" y="633743"/>
            <a:ext cx="74945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/>
            <a:r>
              <a:rPr lang="it-IT" b="1" dirty="0" smtClean="0"/>
              <a:t>I LIVELLI </a:t>
            </a:r>
            <a:r>
              <a:rPr lang="it-IT" b="1" dirty="0" err="1" smtClean="0"/>
              <a:t>DI</a:t>
            </a:r>
            <a:r>
              <a:rPr lang="it-IT" b="1" dirty="0" smtClean="0"/>
              <a:t> APPRENDIMENTO </a:t>
            </a:r>
          </a:p>
          <a:p>
            <a:pPr marL="263525" indent="-263525" algn="ctr"/>
            <a:r>
              <a:rPr lang="it-IT" b="1" dirty="0" smtClean="0"/>
              <a:t>(avanzato, intermedio, base, in via di prima acquisizione) </a:t>
            </a:r>
          </a:p>
          <a:p>
            <a:pPr marL="263525" indent="-263525" algn="ctr"/>
            <a:r>
              <a:rPr lang="it-IT" b="1" dirty="0" smtClean="0"/>
              <a:t>SONO DESCRITTI, TENENDO CONTO DELLA COMBINAZIONE DELLE DIMENSIONI</a:t>
            </a:r>
            <a:endParaRPr lang="it-IT" b="1" dirty="0"/>
          </a:p>
        </p:txBody>
      </p:sp>
      <p:sp>
        <p:nvSpPr>
          <p:cNvPr id="9" name="Freccia in giù 8"/>
          <p:cNvSpPr/>
          <p:nvPr/>
        </p:nvSpPr>
        <p:spPr>
          <a:xfrm>
            <a:off x="3811509" y="3358836"/>
            <a:ext cx="1511929" cy="116789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36880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74077" y="1009078"/>
            <a:ext cx="807915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000" b="1" i="1" dirty="0" smtClean="0">
                <a:solidFill>
                  <a:srgbClr val="FF0000"/>
                </a:solidFill>
              </a:rPr>
              <a:t>INTERMEDIO</a:t>
            </a:r>
            <a:r>
              <a:rPr lang="it-IT" sz="2000" b="1" i="1" dirty="0" smtClean="0"/>
              <a:t>: </a:t>
            </a:r>
            <a:r>
              <a:rPr lang="it-IT" sz="2000" b="1" i="1" dirty="0"/>
              <a:t>l’alunno porta a termine compiti in situazioni note in modo autonomo e continuo; </a:t>
            </a:r>
            <a:r>
              <a:rPr lang="it-IT" sz="2000" b="1" i="1" dirty="0" smtClean="0"/>
              <a:t>risolve compiti </a:t>
            </a:r>
            <a:r>
              <a:rPr lang="it-IT" sz="2000" b="1" i="1" dirty="0"/>
              <a:t>in situazioni non note utilizzando le risorse fornite dal docente o reperite altrove, anche se </a:t>
            </a:r>
            <a:r>
              <a:rPr lang="it-IT" sz="2000" b="1" i="1" dirty="0" smtClean="0"/>
              <a:t>in modo </a:t>
            </a:r>
            <a:r>
              <a:rPr lang="it-IT" sz="2000" b="1" i="1" dirty="0"/>
              <a:t>discontinuo e non del tutto autonomo. </a:t>
            </a:r>
            <a:endParaRPr lang="it-IT" b="1" i="1" dirty="0"/>
          </a:p>
        </p:txBody>
      </p:sp>
      <p:sp>
        <p:nvSpPr>
          <p:cNvPr id="6" name="Rettangolo 5"/>
          <p:cNvSpPr/>
          <p:nvPr/>
        </p:nvSpPr>
        <p:spPr>
          <a:xfrm>
            <a:off x="674077" y="4119573"/>
            <a:ext cx="7874000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74738" indent="-1074738"/>
            <a:r>
              <a:rPr lang="it-IT" b="1" dirty="0">
                <a:solidFill>
                  <a:srgbClr val="FF0000"/>
                </a:solidFill>
              </a:rPr>
              <a:t>RISORSE</a:t>
            </a:r>
            <a:r>
              <a:rPr lang="it-IT" dirty="0"/>
              <a:t>:                         fornite dal docente/reperite altrove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79646"/>
                </a:solidFill>
              </a:rPr>
              <a:t>SITUAZIONE</a:t>
            </a:r>
            <a:r>
              <a:rPr lang="it-IT" dirty="0" smtClean="0"/>
              <a:t>:          situazioni </a:t>
            </a:r>
            <a:r>
              <a:rPr lang="it-IT" dirty="0"/>
              <a:t>note </a:t>
            </a:r>
            <a:r>
              <a:rPr lang="it-IT" dirty="0" smtClean="0"/>
              <a:t>                        situazioni non </a:t>
            </a:r>
            <a:r>
              <a:rPr lang="it-IT" dirty="0"/>
              <a:t>note</a:t>
            </a:r>
            <a:endParaRPr lang="it-IT" dirty="0" smtClean="0"/>
          </a:p>
          <a:p>
            <a:pPr marL="1074738" indent="-1074738"/>
            <a:endParaRPr lang="it-IT" dirty="0" smtClean="0"/>
          </a:p>
          <a:p>
            <a:r>
              <a:rPr lang="it-IT" b="1" dirty="0">
                <a:solidFill>
                  <a:srgbClr val="33CC33"/>
                </a:solidFill>
              </a:rPr>
              <a:t>AUTONOMIA</a:t>
            </a:r>
            <a:r>
              <a:rPr lang="it-IT" dirty="0"/>
              <a:t>:     </a:t>
            </a:r>
            <a:r>
              <a:rPr lang="it-IT" dirty="0" smtClean="0"/>
              <a:t>   in </a:t>
            </a:r>
            <a:r>
              <a:rPr lang="it-IT" dirty="0"/>
              <a:t>modo autonomo                  </a:t>
            </a:r>
            <a:r>
              <a:rPr lang="it-IT" dirty="0" smtClean="0"/>
              <a:t>non </a:t>
            </a:r>
            <a:r>
              <a:rPr lang="it-IT" dirty="0"/>
              <a:t>del tutto autonomo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00FF"/>
                </a:solidFill>
              </a:rPr>
              <a:t>PRESENZA COSTANTE</a:t>
            </a:r>
            <a:r>
              <a:rPr lang="it-IT" dirty="0" smtClean="0"/>
              <a:t>: continuo                          in modo discontinuo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3757189" y="2607398"/>
            <a:ext cx="1511929" cy="1167897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68673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91306" y="1275022"/>
            <a:ext cx="8001001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i="1" dirty="0" smtClean="0">
                <a:solidFill>
                  <a:srgbClr val="FF0000"/>
                </a:solidFill>
              </a:rPr>
              <a:t>BASE</a:t>
            </a:r>
            <a:r>
              <a:rPr lang="it-IT" sz="2000" b="1" i="1" dirty="0" smtClean="0"/>
              <a:t>: </a:t>
            </a:r>
            <a:r>
              <a:rPr lang="it-IT" sz="2000" b="1" i="1" dirty="0"/>
              <a:t>l’alunno porta a termine compiti solo in situazioni note e utilizzando le risorse fornite dal docente, sia in modo autonomo ma discontinuo, sia in modo non autonomo, ma con continuità.</a:t>
            </a:r>
          </a:p>
        </p:txBody>
      </p:sp>
      <p:sp>
        <p:nvSpPr>
          <p:cNvPr id="6" name="Rettangolo 5"/>
          <p:cNvSpPr/>
          <p:nvPr/>
        </p:nvSpPr>
        <p:spPr>
          <a:xfrm>
            <a:off x="791306" y="4200808"/>
            <a:ext cx="8001001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RISORSE</a:t>
            </a:r>
            <a:r>
              <a:rPr lang="it-IT" dirty="0"/>
              <a:t>:  risorse  fornite dal docente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79646"/>
                </a:solidFill>
              </a:rPr>
              <a:t>SITUAZIONE</a:t>
            </a:r>
            <a:r>
              <a:rPr lang="it-IT" dirty="0" smtClean="0"/>
              <a:t>: </a:t>
            </a:r>
            <a:r>
              <a:rPr lang="it-IT" dirty="0"/>
              <a:t>in situazioni note </a:t>
            </a:r>
          </a:p>
          <a:p>
            <a:endParaRPr lang="it-IT" dirty="0" smtClean="0"/>
          </a:p>
          <a:p>
            <a:pPr marL="1074738" indent="-1074738"/>
            <a:r>
              <a:rPr lang="it-IT" b="1" dirty="0">
                <a:solidFill>
                  <a:srgbClr val="0000FF"/>
                </a:solidFill>
              </a:rPr>
              <a:t>AUTONOMIA</a:t>
            </a:r>
            <a:r>
              <a:rPr lang="it-IT" dirty="0"/>
              <a:t>:     in modo autonomo </a:t>
            </a:r>
            <a:r>
              <a:rPr lang="it-IT" dirty="0" smtClean="0"/>
              <a:t>                     sia in modo non autonomo</a:t>
            </a:r>
            <a:endParaRPr lang="it-IT" dirty="0"/>
          </a:p>
          <a:p>
            <a:pPr marL="1074738" indent="-1074738"/>
            <a:r>
              <a:rPr lang="it-IT" dirty="0" smtClean="0"/>
              <a:t> </a:t>
            </a:r>
          </a:p>
          <a:p>
            <a:r>
              <a:rPr lang="it-IT" b="1" dirty="0" smtClean="0">
                <a:solidFill>
                  <a:srgbClr val="33CC33"/>
                </a:solidFill>
              </a:rPr>
              <a:t>PRESENZA COSTANTE</a:t>
            </a:r>
            <a:r>
              <a:rPr lang="it-IT" dirty="0" smtClean="0"/>
              <a:t>: ma discontinuo               ma con continuità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3811509" y="2661720"/>
            <a:ext cx="1511929" cy="1167897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51076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6181" y="1075687"/>
            <a:ext cx="7556742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000" b="1" i="1" dirty="0" smtClean="0">
                <a:solidFill>
                  <a:srgbClr val="FF0000"/>
                </a:solidFill>
              </a:rPr>
              <a:t>IN VIA </a:t>
            </a:r>
            <a:r>
              <a:rPr lang="it-IT" sz="2000" b="1" i="1" dirty="0" err="1" smtClean="0">
                <a:solidFill>
                  <a:srgbClr val="FF0000"/>
                </a:solidFill>
              </a:rPr>
              <a:t>DI</a:t>
            </a:r>
            <a:r>
              <a:rPr lang="it-IT" sz="2000" b="1" i="1" dirty="0" smtClean="0">
                <a:solidFill>
                  <a:srgbClr val="FF0000"/>
                </a:solidFill>
              </a:rPr>
              <a:t> PRIMA ACQUISIZIONE</a:t>
            </a:r>
            <a:r>
              <a:rPr lang="it-IT" sz="2000" b="1" i="1" dirty="0" smtClean="0"/>
              <a:t>: </a:t>
            </a:r>
            <a:r>
              <a:rPr lang="it-IT" sz="2000" b="1" i="1" dirty="0"/>
              <a:t>l’alunno porta a termine compiti solo in situazioni note e </a:t>
            </a:r>
            <a:r>
              <a:rPr lang="it-IT" sz="2000" b="1" i="1" dirty="0" smtClean="0"/>
              <a:t>unicamente con </a:t>
            </a:r>
            <a:r>
              <a:rPr lang="it-IT" sz="2000" b="1" i="1" dirty="0"/>
              <a:t>il supporto del docente e di risorse fornite </a:t>
            </a:r>
            <a:r>
              <a:rPr lang="it-IT" sz="2000" b="1" i="1" dirty="0" smtClean="0"/>
              <a:t>appositamente. </a:t>
            </a:r>
            <a:endParaRPr lang="it-IT" sz="2000" b="1" i="1" dirty="0"/>
          </a:p>
        </p:txBody>
      </p:sp>
      <p:sp>
        <p:nvSpPr>
          <p:cNvPr id="6" name="Rettangolo 5"/>
          <p:cNvSpPr/>
          <p:nvPr/>
        </p:nvSpPr>
        <p:spPr>
          <a:xfrm>
            <a:off x="791307" y="4399984"/>
            <a:ext cx="7551616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RISORSE</a:t>
            </a:r>
            <a:r>
              <a:rPr lang="it-IT" dirty="0"/>
              <a:t>:  risorse  fornite </a:t>
            </a:r>
            <a:r>
              <a:rPr lang="it-IT" dirty="0" smtClean="0"/>
              <a:t>appositamente</a:t>
            </a:r>
            <a:endParaRPr lang="it-IT" dirty="0"/>
          </a:p>
          <a:p>
            <a:endParaRPr lang="it-IT" dirty="0" smtClean="0"/>
          </a:p>
          <a:p>
            <a:r>
              <a:rPr lang="it-IT" b="1" dirty="0" smtClean="0">
                <a:solidFill>
                  <a:srgbClr val="F79646"/>
                </a:solidFill>
              </a:rPr>
              <a:t>SITUAZIONE</a:t>
            </a:r>
            <a:r>
              <a:rPr lang="it-IT" dirty="0" smtClean="0"/>
              <a:t>: solo  </a:t>
            </a:r>
            <a:r>
              <a:rPr lang="it-IT" dirty="0"/>
              <a:t>in situazioni </a:t>
            </a:r>
            <a:r>
              <a:rPr lang="it-IT" dirty="0" smtClean="0"/>
              <a:t>note</a:t>
            </a:r>
          </a:p>
          <a:p>
            <a:endParaRPr lang="it-IT" dirty="0" smtClean="0"/>
          </a:p>
          <a:p>
            <a:pPr marL="1074738" indent="-1074738"/>
            <a:r>
              <a:rPr lang="it-IT" b="1" dirty="0">
                <a:solidFill>
                  <a:srgbClr val="0000FF"/>
                </a:solidFill>
              </a:rPr>
              <a:t>AUTONOMIA</a:t>
            </a:r>
            <a:r>
              <a:rPr lang="it-IT" dirty="0" smtClean="0"/>
              <a:t>: </a:t>
            </a:r>
            <a:r>
              <a:rPr lang="it-IT" dirty="0"/>
              <a:t>con il supporto del docente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33CC33"/>
                </a:solidFill>
              </a:rPr>
              <a:t>PRESENZA COSTANTE</a:t>
            </a:r>
            <a:r>
              <a:rPr lang="it-IT" dirty="0" smtClean="0"/>
              <a:t>: /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>
            <a:off x="3548959" y="2580888"/>
            <a:ext cx="1511929" cy="1167897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16851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8691" y="427333"/>
            <a:ext cx="831698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Nell’esercizio </a:t>
            </a:r>
            <a:r>
              <a:rPr lang="it-IT" dirty="0"/>
              <a:t>della propria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autonomia</a:t>
            </a:r>
            <a:r>
              <a:rPr lang="it-IT" dirty="0"/>
              <a:t>, ogni istituzione scolastica può individuare </a:t>
            </a:r>
            <a:r>
              <a:rPr lang="it-IT" dirty="0">
                <a:solidFill>
                  <a:srgbClr val="F79646"/>
                </a:solidFill>
              </a:rPr>
              <a:t>ulteriori dimensioni </a:t>
            </a:r>
            <a:endParaRPr lang="it-IT" dirty="0" smtClean="0">
              <a:solidFill>
                <a:srgbClr val="F79646"/>
              </a:solidFill>
            </a:endParaRPr>
          </a:p>
          <a:p>
            <a:pPr algn="ctr"/>
            <a:endParaRPr lang="it-IT" dirty="0" smtClean="0">
              <a:solidFill>
                <a:srgbClr val="F79646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 possibili:</a:t>
            </a:r>
          </a:p>
          <a:p>
            <a:pPr algn="ctr"/>
            <a:endParaRPr lang="it-IT" dirty="0">
              <a:solidFill>
                <a:srgbClr val="F79646"/>
              </a:solidFill>
            </a:endParaRPr>
          </a:p>
          <a:p>
            <a:pPr algn="ctr"/>
            <a:endParaRPr lang="it-IT" dirty="0" smtClean="0">
              <a:solidFill>
                <a:srgbClr val="F79646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saper </a:t>
            </a:r>
            <a:r>
              <a:rPr lang="it-IT" dirty="0"/>
              <a:t>spiegare i procedimenti seguiti per svolgere il compito richiesto</a:t>
            </a:r>
            <a:r>
              <a:rPr lang="it-IT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it-IT" dirty="0" smtClean="0"/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mettere </a:t>
            </a:r>
            <a:r>
              <a:rPr lang="it-IT" dirty="0"/>
              <a:t>a confronto differenti opinioni, soluzioni, strumenti, …; </a:t>
            </a:r>
            <a:endParaRPr lang="it-IT" dirty="0" smtClean="0"/>
          </a:p>
          <a:p>
            <a:pPr algn="just">
              <a:buFont typeface="Arial" pitchFamily="34" charset="0"/>
              <a:buChar char="•"/>
            </a:pPr>
            <a:endParaRPr lang="it-IT" dirty="0" smtClean="0"/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saper </a:t>
            </a:r>
            <a:r>
              <a:rPr lang="it-IT" dirty="0"/>
              <a:t>tornare sui propri errori e autocorreggersi; </a:t>
            </a:r>
            <a:endParaRPr lang="it-IT" dirty="0" smtClean="0"/>
          </a:p>
          <a:p>
            <a:pPr algn="just">
              <a:buFont typeface="Arial" pitchFamily="34" charset="0"/>
              <a:buChar char="•"/>
            </a:pPr>
            <a:endParaRPr lang="it-IT" dirty="0"/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fare </a:t>
            </a:r>
            <a:r>
              <a:rPr lang="it-IT" dirty="0"/>
              <a:t>collegamenti fra le </a:t>
            </a:r>
            <a:r>
              <a:rPr lang="it-IT" dirty="0" smtClean="0"/>
              <a:t>discipline</a:t>
            </a:r>
          </a:p>
          <a:p>
            <a:pPr algn="just">
              <a:buFont typeface="Arial" pitchFamily="34" charset="0"/>
              <a:buChar char="•"/>
            </a:pPr>
            <a:endParaRPr lang="it-IT" dirty="0" smtClean="0"/>
          </a:p>
          <a:p>
            <a:pPr algn="just">
              <a:buFont typeface="Arial" pitchFamily="34" charset="0"/>
              <a:buChar char="•"/>
            </a:pPr>
            <a:r>
              <a:rPr lang="it-IT" b="1" u="sng" dirty="0" smtClean="0"/>
              <a:t> percorso del singolo alunno dal punto di partenza al punto di arrivo al momento valutativo, in chiave formativa</a:t>
            </a:r>
          </a:p>
          <a:p>
            <a:pPr algn="just">
              <a:buFont typeface="Arial" pitchFamily="34" charset="0"/>
              <a:buChar char="•"/>
            </a:pPr>
            <a:endParaRPr lang="it-IT" dirty="0" smtClean="0"/>
          </a:p>
          <a:p>
            <a:pPr algn="just"/>
            <a:endParaRPr lang="it-IT" dirty="0">
              <a:solidFill>
                <a:srgbClr val="F79646"/>
              </a:solidFill>
            </a:endParaRPr>
          </a:p>
          <a:p>
            <a:pPr algn="just"/>
            <a:endParaRPr lang="it-IT" dirty="0" smtClean="0">
              <a:solidFill>
                <a:srgbClr val="F79646"/>
              </a:solidFill>
            </a:endParaRPr>
          </a:p>
          <a:p>
            <a:pPr algn="ctr"/>
            <a:r>
              <a:rPr lang="it-IT" dirty="0" smtClean="0">
                <a:solidFill>
                  <a:srgbClr val="F79646"/>
                </a:solidFill>
              </a:rPr>
              <a:t> </a:t>
            </a:r>
            <a:endParaRPr lang="it-IT" dirty="0">
              <a:solidFill>
                <a:srgbClr val="F7964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7926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57101" y="1905211"/>
            <a:ext cx="7772400" cy="3137569"/>
          </a:xfrm>
        </p:spPr>
        <p:txBody>
          <a:bodyPr/>
          <a:lstStyle/>
          <a:p>
            <a:pPr marL="457200" indent="-457200" algn="ctr"/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solidFill>
                  <a:srgbClr val="FF0000"/>
                </a:solidFill>
                <a:latin typeface="Arial"/>
                <a:cs typeface="Arial"/>
              </a:rPr>
              <a:t>LAVORO SCUOLE</a:t>
            </a:r>
            <a:br>
              <a:rPr lang="it-IT" sz="60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it-IT" sz="6000" dirty="0" smtClean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it-IT" sz="60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it-IT" sz="4000" dirty="0" smtClean="0">
                <a:solidFill>
                  <a:srgbClr val="FF0000"/>
                </a:solidFill>
                <a:latin typeface="Arial"/>
                <a:cs typeface="Arial"/>
              </a:rPr>
              <a:t>SPERIMENTAZIONE </a:t>
            </a:r>
            <a:br>
              <a:rPr lang="it-IT" sz="40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it-IT" sz="4000" dirty="0" smtClean="0">
                <a:solidFill>
                  <a:srgbClr val="FF0000"/>
                </a:solidFill>
                <a:latin typeface="Arial"/>
                <a:cs typeface="Arial"/>
              </a:rPr>
              <a:t>BIENNIO SCOLASTICO</a:t>
            </a:r>
            <a:br>
              <a:rPr lang="it-IT" sz="40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it-IT" sz="4000" dirty="0" smtClean="0">
                <a:solidFill>
                  <a:srgbClr val="FF0000"/>
                </a:solidFill>
                <a:latin typeface="Arial"/>
                <a:cs typeface="Arial"/>
              </a:rPr>
              <a:t>2020/21-2021/22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300" smtClean="0">
                <a:solidFill>
                  <a:schemeClr val="bg2">
                    <a:tint val="60000"/>
                    <a:satMod val="155000"/>
                  </a:schemeClr>
                </a:solidFill>
              </a:rPr>
              <a:t>ASSOCIAZIONE ITALIANA MAESTRI CATTOLICI PROVINCIA DI AREZZO</a:t>
            </a:r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23041" y="1774479"/>
            <a:ext cx="709791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LAVORO SCUOLE ATTRAVERSO COLLEGIO DOCENTI</a:t>
            </a:r>
          </a:p>
          <a:p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COMMISSIONE </a:t>
            </a:r>
            <a:r>
              <a:rPr lang="it-IT" dirty="0" err="1" smtClean="0"/>
              <a:t>DI</a:t>
            </a:r>
            <a:r>
              <a:rPr lang="it-IT" dirty="0" smtClean="0"/>
              <a:t> LAVORO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TEAM DOCENTI A CLASSI PARALLELE</a:t>
            </a:r>
          </a:p>
          <a:p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COLLEGIO DOCENTI </a:t>
            </a:r>
            <a:r>
              <a:rPr lang="it-IT" dirty="0" err="1" smtClean="0"/>
              <a:t>DI</a:t>
            </a:r>
            <a:r>
              <a:rPr lang="it-IT" dirty="0" smtClean="0"/>
              <a:t> SETTORE PRIMARIA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COLLEGIO DOCENTI UNITARIO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30457" y="1294646"/>
            <a:ext cx="84505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MANTENERE </a:t>
            </a:r>
            <a:r>
              <a:rPr lang="it-IT" b="1" dirty="0" smtClean="0"/>
              <a:t>GIUDIZIO GLOBALE </a:t>
            </a:r>
            <a:r>
              <a:rPr lang="it-IT" dirty="0" smtClean="0"/>
              <a:t>CON PROGRESSIONE NEL CURRICOLO DEL PERCORSO DELL’ALUNNO (ASPETTI METACOGNITIVI E SOCIALI)</a:t>
            </a:r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MANTENERE </a:t>
            </a:r>
            <a:r>
              <a:rPr lang="it-IT" b="1" dirty="0" smtClean="0"/>
              <a:t>COMPORTAMENTO, IRC/ATTVITA’ ALTERNATIV</a:t>
            </a:r>
          </a:p>
          <a:p>
            <a:pPr marL="285750" indent="-285750">
              <a:buFontTx/>
              <a:buChar char="-"/>
            </a:pPr>
            <a:endParaRPr lang="it-IT" b="1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INSERIRE</a:t>
            </a:r>
            <a:r>
              <a:rPr lang="it-IT" b="1" dirty="0" smtClean="0"/>
              <a:t> EDUCAZIONE CIVICA</a:t>
            </a:r>
          </a:p>
          <a:p>
            <a:pPr marL="285750" indent="-285750">
              <a:buFontTx/>
              <a:buChar char="-"/>
            </a:pPr>
            <a:endParaRPr lang="it-IT" b="1" dirty="0" smtClean="0"/>
          </a:p>
          <a:p>
            <a:pPr marL="285750" indent="-285750">
              <a:buFontTx/>
              <a:buChar char="-"/>
            </a:pPr>
            <a:r>
              <a:rPr lang="it-IT" b="1" dirty="0" smtClean="0"/>
              <a:t>INSERIRE PROGETTI ARCOBALENO NEL II QUADRIMESTRE 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09615" y="488462"/>
            <a:ext cx="551961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LAVORO SPERIMENTALE </a:t>
            </a:r>
          </a:p>
          <a:p>
            <a:pPr algn="ctr"/>
            <a:r>
              <a:rPr lang="it-IT" dirty="0" smtClean="0"/>
              <a:t>NOSTRO ISTITUTO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26822" y="4285397"/>
            <a:ext cx="59315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DOCUMENTO CRITERI </a:t>
            </a:r>
            <a:r>
              <a:rPr lang="it-IT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ALLEGATO AL </a:t>
            </a:r>
            <a:r>
              <a:rPr lang="it-IT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PTOF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ESEMPIO </a:t>
            </a:r>
            <a:r>
              <a:rPr lang="it-IT" b="1" dirty="0" smtClean="0">
                <a:solidFill>
                  <a:srgbClr val="FF0000"/>
                </a:solidFill>
                <a:hlinkClick r:id="rId3" action="ppaction://hlinkfile"/>
              </a:rPr>
              <a:t>SCHEDA I QUADRIMESTRE CLASSE </a:t>
            </a:r>
            <a:r>
              <a:rPr lang="it-IT" b="1" dirty="0" smtClean="0">
                <a:solidFill>
                  <a:srgbClr val="FF0000"/>
                </a:solidFill>
                <a:hlinkClick r:id="rId3" action="ppaction://hlinkfile"/>
              </a:rPr>
              <a:t>I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ESEMPIO </a:t>
            </a:r>
            <a:r>
              <a:rPr lang="it-IT" b="1" dirty="0" smtClean="0">
                <a:solidFill>
                  <a:srgbClr val="FF0000"/>
                </a:solidFill>
                <a:hlinkClick r:id="rId4" action="ppaction://hlinkfile"/>
              </a:rPr>
              <a:t>SCHEDA I QUADRIMESTRE CLASSE IV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50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33743" y="953155"/>
            <a:ext cx="78787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DECRETO LEGGE 8 aprile 2020, n. 22</a:t>
            </a:r>
            <a:r>
              <a:rPr lang="it-IT" sz="2800" dirty="0" smtClean="0"/>
              <a:t>, convertito con modificazioni dalla </a:t>
            </a:r>
            <a:r>
              <a:rPr lang="it-IT" sz="2800" b="1" dirty="0" smtClean="0">
                <a:solidFill>
                  <a:srgbClr val="FF0000"/>
                </a:solidFill>
              </a:rPr>
              <a:t>LEGGE 6 giugno 2020, n. 41 </a:t>
            </a:r>
            <a:r>
              <a:rPr lang="it-IT" sz="2800" dirty="0" smtClean="0"/>
              <a:t>ha previsto che, da quest’anno scolastico, la valutazione periodica e finale degli apprendimenti delle alunne e degli alunni delle classi della Scuola Primaria sia espressa attraverso un </a:t>
            </a:r>
            <a:r>
              <a:rPr lang="it-IT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giudizio descrittivo </a:t>
            </a:r>
            <a:r>
              <a:rPr lang="it-IT" sz="2800" dirty="0" smtClean="0"/>
              <a:t>riportato nel Documento di valutazione e riferito a differenti livelli di apprendimento.</a:t>
            </a:r>
            <a:endParaRPr lang="it-IT" sz="2800" b="1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30119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33743" y="953155"/>
            <a:ext cx="787879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L. 41 del 6 giugno 2020 </a:t>
            </a:r>
          </a:p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ha introdotto i giudizi descrittivi </a:t>
            </a:r>
          </a:p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al posto dei voti</a:t>
            </a:r>
          </a:p>
          <a:p>
            <a:pPr algn="ctr"/>
            <a:endParaRPr lang="it-IT" dirty="0" smtClean="0"/>
          </a:p>
          <a:p>
            <a:pPr algn="just"/>
            <a:r>
              <a:rPr lang="it-IT" sz="2400" i="1" dirty="0" smtClean="0"/>
              <a:t>In  </a:t>
            </a:r>
            <a:r>
              <a:rPr lang="it-IT" sz="2400" i="1" dirty="0"/>
              <a:t>deroga  all'articolo  2,  comma  1,  del  decreto legislativo 13 aprile 2017, n. 62, dall'anno scolastico 2020/2021, </a:t>
            </a:r>
            <a:r>
              <a:rPr lang="it-IT" sz="2400" b="1" i="1" dirty="0"/>
              <a:t>la valutazione </a:t>
            </a:r>
            <a:r>
              <a:rPr lang="it-IT" sz="2400" i="1" dirty="0"/>
              <a:t>finale degli  apprendimenti  degli  alunni  delle  classi della scuola  primaria,  </a:t>
            </a:r>
            <a:r>
              <a:rPr lang="it-IT" sz="2400" b="1" i="1" dirty="0"/>
              <a:t>per  ciascuna  delle  discipline  di  studio</a:t>
            </a:r>
            <a:r>
              <a:rPr lang="it-IT" sz="2400" i="1" dirty="0"/>
              <a:t> previste dalle indicazioni nazionali per  il  curricolo  è</a:t>
            </a:r>
            <a:r>
              <a:rPr lang="it-IT" sz="2400" i="1" dirty="0" smtClean="0"/>
              <a:t>  </a:t>
            </a:r>
            <a:r>
              <a:rPr lang="it-IT" sz="2400" i="1" dirty="0"/>
              <a:t>espressa attraverso  un  </a:t>
            </a:r>
            <a:r>
              <a:rPr lang="it-IT" sz="2400" b="1" i="1" dirty="0"/>
              <a:t>giudizio  descrittivo</a:t>
            </a:r>
            <a:r>
              <a:rPr lang="it-IT" sz="2400" i="1" dirty="0"/>
              <a:t>  riportato  nel  documento   di valutazione e riferito a </a:t>
            </a:r>
            <a:r>
              <a:rPr lang="it-IT" sz="2400" b="1" i="1" dirty="0"/>
              <a:t>differenti livelli di apprendimento</a:t>
            </a:r>
            <a:r>
              <a:rPr lang="it-IT" sz="2400" i="1" dirty="0"/>
              <a:t>, secondo termini   e   </a:t>
            </a:r>
            <a:r>
              <a:rPr lang="it-IT" sz="2400" i="1" dirty="0" smtClean="0"/>
              <a:t>modalità  </a:t>
            </a:r>
            <a:r>
              <a:rPr lang="it-IT" sz="2400" i="1" dirty="0"/>
              <a:t>definiti   con   ordinanza   del   Ministro </a:t>
            </a:r>
            <a:r>
              <a:rPr lang="it-IT" sz="2400" i="1" dirty="0" smtClean="0"/>
              <a:t>dell'istruzione.</a:t>
            </a:r>
            <a:endParaRPr lang="it-IT" sz="2400" i="1" dirty="0"/>
          </a:p>
          <a:p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30119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88425" y="1602463"/>
            <a:ext cx="80241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rdinanza n. 172 del 4 dicembre 2020 </a:t>
            </a:r>
          </a:p>
          <a:p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entra in merito ed è costituita da:</a:t>
            </a:r>
          </a:p>
          <a:p>
            <a:endParaRPr lang="it-IT" sz="2800" b="1" dirty="0">
              <a:solidFill>
                <a:srgbClr val="0000FF"/>
              </a:solidFill>
              <a:latin typeface="Arial"/>
              <a:cs typeface="Arial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it-IT" sz="2800" dirty="0" smtClean="0">
                <a:latin typeface="Arial"/>
                <a:cs typeface="Arial"/>
              </a:rPr>
              <a:t>ARTICOLATO NORMATIVO</a:t>
            </a:r>
          </a:p>
          <a:p>
            <a:pPr marL="457200" indent="-457200">
              <a:buFont typeface="Wingdings" pitchFamily="2" charset="2"/>
              <a:buChar char="v"/>
            </a:pPr>
            <a:endParaRPr lang="it-IT" sz="2800" dirty="0" smtClean="0">
              <a:latin typeface="Arial"/>
              <a:cs typeface="Arial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it-IT" sz="2800" dirty="0" smtClean="0">
                <a:latin typeface="Arial"/>
                <a:cs typeface="Arial"/>
              </a:rPr>
              <a:t>ALLEGATO- Linee guida</a:t>
            </a: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30119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30352" y="1316735"/>
            <a:ext cx="7772400" cy="3137569"/>
          </a:xfrm>
        </p:spPr>
        <p:txBody>
          <a:bodyPr/>
          <a:lstStyle/>
          <a:p>
            <a:pPr marL="457200" indent="-457200" algn="ctr"/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/>
            </a:r>
            <a:br>
              <a:rPr lang="it-IT" sz="6000" dirty="0" smtClean="0">
                <a:latin typeface="Arial"/>
                <a:cs typeface="Arial"/>
              </a:rPr>
            </a:br>
            <a:r>
              <a:rPr lang="it-IT" sz="6000" dirty="0" smtClean="0">
                <a:latin typeface="Arial"/>
                <a:cs typeface="Arial"/>
              </a:rPr>
              <a:t>ARTICOLATO NORMATIVO</a:t>
            </a:r>
            <a:br>
              <a:rPr lang="it-IT" sz="6000" dirty="0" smtClean="0">
                <a:latin typeface="Arial"/>
                <a:cs typeface="Arial"/>
              </a:rPr>
            </a:b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88424" y="359307"/>
            <a:ext cx="8024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Art.2- FINALITÀ</a:t>
            </a:r>
          </a:p>
        </p:txBody>
      </p:sp>
      <p:sp>
        <p:nvSpPr>
          <p:cNvPr id="4" name="Rettangolo 3"/>
          <p:cNvSpPr/>
          <p:nvPr/>
        </p:nvSpPr>
        <p:spPr>
          <a:xfrm>
            <a:off x="488424" y="882527"/>
            <a:ext cx="8205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/>
              <a:t> </a:t>
            </a:r>
            <a:r>
              <a:rPr lang="it-IT" dirty="0"/>
              <a:t>La valutazione degli apprendimenti delle alunne e degli alunni della scuola primaria, nell’ambito delle finalità indicate nell’articolo 1, comma 1 del decreto </a:t>
            </a:r>
            <a:r>
              <a:rPr lang="it-IT" dirty="0" smtClean="0"/>
              <a:t>valutazione n. 62/17, </a:t>
            </a:r>
            <a:r>
              <a:rPr lang="it-IT" dirty="0"/>
              <a:t>concorre, insieme alla valutazione dell’intero processo formativo, alla </a:t>
            </a:r>
            <a:r>
              <a:rPr lang="it-IT" b="1" dirty="0"/>
              <a:t>maturazione progressiva dei traguardi di competenza </a:t>
            </a:r>
            <a:r>
              <a:rPr lang="it-IT" dirty="0"/>
              <a:t>definiti dalle </a:t>
            </a:r>
            <a:r>
              <a:rPr lang="it-IT" b="1" dirty="0">
                <a:solidFill>
                  <a:srgbClr val="FF0000"/>
                </a:solidFill>
              </a:rPr>
              <a:t>Indicazioni Nazionali </a:t>
            </a:r>
            <a:r>
              <a:rPr lang="it-IT" dirty="0"/>
              <a:t>ed è coerente con gli </a:t>
            </a:r>
            <a:r>
              <a:rPr lang="it-IT" b="1" dirty="0"/>
              <a:t>obiettivi di apprendimento </a:t>
            </a:r>
            <a:r>
              <a:rPr lang="it-IT" dirty="0"/>
              <a:t>declinati nel </a:t>
            </a:r>
            <a:r>
              <a:rPr lang="it-IT" b="1" dirty="0">
                <a:solidFill>
                  <a:srgbClr val="FF0000"/>
                </a:solidFill>
              </a:rPr>
              <a:t>curricolo di istituto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78590" y="2932543"/>
            <a:ext cx="3383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valutazione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degli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apprendimenti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177297" y="2932543"/>
            <a:ext cx="3335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valutazione dell’intero processo formativo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arentesi quadra aperta 2"/>
          <p:cNvSpPr/>
          <p:nvPr/>
        </p:nvSpPr>
        <p:spPr>
          <a:xfrm rot="16200000">
            <a:off x="4275108" y="2006937"/>
            <a:ext cx="639837" cy="4769517"/>
          </a:xfrm>
          <a:prstGeom prst="leftBracke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404147" y="5471844"/>
            <a:ext cx="47501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79646"/>
                </a:solidFill>
              </a:rPr>
              <a:t>maturazione progressiva </a:t>
            </a:r>
          </a:p>
          <a:p>
            <a:pPr algn="ctr"/>
            <a:r>
              <a:rPr lang="it-IT" sz="2000" b="1" dirty="0" smtClean="0">
                <a:solidFill>
                  <a:srgbClr val="F79646"/>
                </a:solidFill>
              </a:rPr>
              <a:t>dei traguardi di competenza</a:t>
            </a:r>
            <a:endParaRPr lang="it-IT" sz="2000" b="1" dirty="0">
              <a:solidFill>
                <a:srgbClr val="F79646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478693" y="5020993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r>
              <a:rPr lang="it-IT" sz="1400" dirty="0" smtClean="0"/>
              <a:t>coerente con gli </a:t>
            </a:r>
            <a:r>
              <a:rPr lang="it-IT" sz="1400" dirty="0" err="1" smtClean="0"/>
              <a:t>OdA</a:t>
            </a:r>
            <a:r>
              <a:rPr lang="it-IT" sz="1400" dirty="0" smtClean="0"/>
              <a:t> declinati nel curricolo di Istituto</a:t>
            </a:r>
            <a:endParaRPr lang="it-IT" sz="1400" dirty="0"/>
          </a:p>
        </p:txBody>
      </p:sp>
    </p:spTree>
    <p:extLst>
      <p:ext uri="{BB962C8B-B14F-4D97-AF65-F5344CB8AC3E}">
        <p14:creationId xmlns="" xmlns:p14="http://schemas.microsoft.com/office/powerpoint/2010/main" val="24263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75671" y="1186004"/>
            <a:ext cx="82055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/>
              <a:t> </a:t>
            </a:r>
            <a:r>
              <a:rPr lang="it-IT" sz="1600" i="1" dirty="0" smtClean="0"/>
              <a:t>A </a:t>
            </a:r>
            <a:r>
              <a:rPr lang="it-IT" sz="1600" i="1" dirty="0"/>
              <a:t>decorrere dall’anno scolastico 2020/2021 la </a:t>
            </a:r>
            <a:r>
              <a:rPr lang="it-IT" sz="1600" b="1" i="1" dirty="0"/>
              <a:t>valutazione periodica e finale </a:t>
            </a:r>
            <a:r>
              <a:rPr lang="it-IT" sz="1600" i="1" dirty="0"/>
              <a:t>degli apprendimenti è espressa, </a:t>
            </a:r>
            <a:r>
              <a:rPr lang="it-IT" sz="1600" b="1" i="1" dirty="0"/>
              <a:t>per ciascuna delle discipline </a:t>
            </a:r>
            <a:r>
              <a:rPr lang="it-IT" sz="1600" i="1" dirty="0"/>
              <a:t>di studio previste dalle Indicazioni Nazionali, ivi compreso l’insegnamento trasversale di </a:t>
            </a:r>
            <a:r>
              <a:rPr lang="it-IT" sz="1600" b="1" i="1" dirty="0"/>
              <a:t>educazione civica </a:t>
            </a:r>
            <a:r>
              <a:rPr lang="it-IT" sz="1600" i="1" dirty="0"/>
              <a:t>di cui alla legge 20 agosto 2019, n. 92, attraverso un </a:t>
            </a:r>
            <a:r>
              <a:rPr lang="it-IT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giudizio descrittivo</a:t>
            </a:r>
            <a:r>
              <a:rPr lang="it-IT" sz="1600" i="1" dirty="0"/>
              <a:t> </a:t>
            </a:r>
            <a:r>
              <a:rPr lang="it-IT" sz="1600" i="1" dirty="0">
                <a:solidFill>
                  <a:srgbClr val="FF0000"/>
                </a:solidFill>
              </a:rPr>
              <a:t>riportato nel documento di valutazione</a:t>
            </a:r>
            <a:r>
              <a:rPr lang="it-IT" sz="1600" i="1" dirty="0"/>
              <a:t>, nella </a:t>
            </a:r>
            <a:r>
              <a:rPr lang="it-IT" sz="1600" b="1" i="1" dirty="0">
                <a:solidFill>
                  <a:srgbClr val="FF0000"/>
                </a:solidFill>
              </a:rPr>
              <a:t>prospettiva formativa </a:t>
            </a:r>
            <a:r>
              <a:rPr lang="it-IT" sz="1600" i="1" dirty="0"/>
              <a:t>della valutazione e della </a:t>
            </a:r>
            <a:r>
              <a:rPr lang="it-IT" sz="1600" b="1" i="1" dirty="0">
                <a:solidFill>
                  <a:srgbClr val="FF0000"/>
                </a:solidFill>
              </a:rPr>
              <a:t>valorizzazione del miglioramento degli apprendimenti</a:t>
            </a:r>
            <a:r>
              <a:rPr lang="it-IT" sz="1600" i="1" dirty="0"/>
              <a:t>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5671" y="3140570"/>
            <a:ext cx="80521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La </a:t>
            </a:r>
            <a:r>
              <a:rPr lang="it-IT" sz="2000" dirty="0"/>
              <a:t>v</a:t>
            </a:r>
            <a:r>
              <a:rPr lang="it-IT" sz="2000" dirty="0" smtClean="0"/>
              <a:t>alutazione </a:t>
            </a:r>
            <a:r>
              <a:rPr lang="it-IT" sz="2000" dirty="0"/>
              <a:t>periodica e finale degli apprendimenti è espressa, per ciascuna delle discipline di studio </a:t>
            </a:r>
            <a:r>
              <a:rPr lang="it-IT" sz="2000" dirty="0" smtClean="0"/>
              <a:t>(v. Indicazioni Nazionali), compreso </a:t>
            </a:r>
            <a:r>
              <a:rPr lang="it-IT" sz="2000" dirty="0"/>
              <a:t>l’insegnamento trasversale di educazione </a:t>
            </a:r>
            <a:r>
              <a:rPr lang="it-IT" sz="2000" dirty="0" smtClean="0"/>
              <a:t>civica.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688284" y="4767409"/>
            <a:ext cx="76195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 GIUDIZIO DESCRITTIVO 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RIPORTATO NEL DOCUMENTO DI VALUTAZIONE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202410" y="4222576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00518" y="359307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C.1-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</p:spTree>
    <p:extLst>
      <p:ext uri="{BB962C8B-B14F-4D97-AF65-F5344CB8AC3E}">
        <p14:creationId xmlns="" xmlns:p14="http://schemas.microsoft.com/office/powerpoint/2010/main" val="29333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518" y="359307"/>
            <a:ext cx="864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Art.3 c. 2- MODALITÀ </a:t>
            </a:r>
            <a:r>
              <a:rPr lang="it-IT" sz="2800" b="1" dirty="0" err="1" smtClean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lang="it-IT" sz="2800" b="1" dirty="0" smtClean="0">
                <a:solidFill>
                  <a:srgbClr val="0000FF"/>
                </a:solidFill>
                <a:latin typeface="Arial"/>
                <a:cs typeface="Arial"/>
              </a:rPr>
              <a:t> VALUTAZIONE DEGLI APPRENDIMENTI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5671" y="1246455"/>
            <a:ext cx="8205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i="1" dirty="0" smtClean="0"/>
              <a:t>La </a:t>
            </a:r>
            <a:r>
              <a:rPr lang="it-IT" sz="1600" b="1" i="1" dirty="0">
                <a:solidFill>
                  <a:srgbClr val="FF0000"/>
                </a:solidFill>
              </a:rPr>
              <a:t>valutazione in itinere</a:t>
            </a:r>
            <a:r>
              <a:rPr lang="it-IT" sz="1600" i="1" dirty="0"/>
              <a:t>, in coerenza con i criteri e le modalità di valutazione definiti nel Piano triennale dell’Offerta Formativa, resta espressa nelle </a:t>
            </a:r>
            <a:r>
              <a:rPr lang="it-IT" sz="1600" b="1" i="1" dirty="0"/>
              <a:t>forme che il docente ritiene opportune</a:t>
            </a:r>
            <a:r>
              <a:rPr lang="it-IT" sz="1600" i="1" dirty="0"/>
              <a:t> e che </a:t>
            </a:r>
            <a:r>
              <a:rPr lang="it-IT" sz="1600" b="1" i="1" dirty="0"/>
              <a:t>restituiscano all’alunno</a:t>
            </a:r>
            <a:r>
              <a:rPr lang="it-IT" sz="1600" i="1" dirty="0"/>
              <a:t>, in modo pienamente comprensibile, il livello di padronanza dei contenuti verificati.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54492" y="2323673"/>
            <a:ext cx="8052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La </a:t>
            </a:r>
            <a:r>
              <a:rPr lang="it-IT" sz="2000" dirty="0"/>
              <a:t>v</a:t>
            </a:r>
            <a:r>
              <a:rPr lang="it-IT" sz="2000" dirty="0" smtClean="0"/>
              <a:t>alutazione in itinere in coerenza con criteri e modalità di valutazione PTOF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1279626" y="3535340"/>
            <a:ext cx="68537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79646"/>
                </a:solidFill>
              </a:rPr>
              <a:t>resta espressa nelle 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</a:t>
            </a:r>
            <a:r>
              <a:rPr lang="it-I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it-IT" sz="2000" b="1" dirty="0" smtClean="0">
                <a:solidFill>
                  <a:srgbClr val="F79646"/>
                </a:solidFill>
              </a:rPr>
              <a:t>che il docente ritiene opportuno</a:t>
            </a:r>
            <a:endParaRPr lang="it-IT" sz="2000" b="1" dirty="0">
              <a:solidFill>
                <a:srgbClr val="F79646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>
            <a:off x="4347821" y="3155657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94262" y="3456224"/>
            <a:ext cx="2947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998498" y="4724924"/>
            <a:ext cx="7134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79646"/>
                </a:solidFill>
              </a:rPr>
              <a:t>che </a:t>
            </a:r>
          </a:p>
          <a:p>
            <a:pPr algn="ctr"/>
            <a:r>
              <a:rPr lang="it-IT" sz="2000" b="1" dirty="0" smtClean="0">
                <a:solidFill>
                  <a:srgbClr val="F79646"/>
                </a:solidFill>
              </a:rPr>
              <a:t>restituiscono </a:t>
            </a:r>
            <a:r>
              <a:rPr lang="it-IT" sz="2000" b="1" dirty="0" smtClean="0">
                <a:solidFill>
                  <a:srgbClr val="FF0000"/>
                </a:solidFill>
              </a:rPr>
              <a:t>all’alunno</a:t>
            </a:r>
            <a:r>
              <a:rPr lang="it-IT" sz="2000" b="1" dirty="0" smtClean="0">
                <a:solidFill>
                  <a:srgbClr val="F79646"/>
                </a:solidFill>
              </a:rPr>
              <a:t>  in modo comprensibile </a:t>
            </a:r>
          </a:p>
          <a:p>
            <a:pPr algn="ctr"/>
            <a:r>
              <a:rPr lang="it-IT" sz="2000" b="1" dirty="0" smtClean="0">
                <a:solidFill>
                  <a:srgbClr val="F79646"/>
                </a:solidFill>
              </a:rPr>
              <a:t>il </a:t>
            </a:r>
            <a:r>
              <a:rPr lang="it-IT" sz="2000" b="1" dirty="0" smtClean="0">
                <a:solidFill>
                  <a:srgbClr val="0000FF"/>
                </a:solidFill>
              </a:rPr>
              <a:t>livello di padronanza </a:t>
            </a:r>
          </a:p>
          <a:p>
            <a:pPr algn="ctr"/>
            <a:r>
              <a:rPr lang="it-IT" sz="2000" b="1" dirty="0" smtClean="0">
                <a:solidFill>
                  <a:srgbClr val="F79646"/>
                </a:solidFill>
              </a:rPr>
              <a:t>dei</a:t>
            </a:r>
            <a:r>
              <a:rPr lang="it-IT" sz="2000" b="1" dirty="0" smtClean="0">
                <a:solidFill>
                  <a:srgbClr val="FFFF00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contenuti verificati</a:t>
            </a:r>
            <a:endParaRPr lang="it-IT" sz="2000" b="1" dirty="0">
              <a:solidFill>
                <a:srgbClr val="0000FF"/>
              </a:solidFill>
            </a:endParaRPr>
          </a:p>
        </p:txBody>
      </p:sp>
      <p:sp>
        <p:nvSpPr>
          <p:cNvPr id="12" name="Freccia giù 11"/>
          <p:cNvSpPr/>
          <p:nvPr/>
        </p:nvSpPr>
        <p:spPr>
          <a:xfrm>
            <a:off x="4305577" y="4310689"/>
            <a:ext cx="552565" cy="300567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21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1953</TotalTime>
  <Words>1939</Words>
  <Application>Microsoft Office PowerPoint</Application>
  <PresentationFormat>Presentazione su schermo (4:3)</PresentationFormat>
  <Paragraphs>218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Equinozio</vt:lpstr>
      <vt:lpstr>VALUTAZIONE SCUOLA PRIMARIA</vt:lpstr>
      <vt:lpstr>Diapositiva 2</vt:lpstr>
      <vt:lpstr>Diapositiva 3</vt:lpstr>
      <vt:lpstr>Diapositiva 4</vt:lpstr>
      <vt:lpstr>Diapositiva 5</vt:lpstr>
      <vt:lpstr>    ARTICOLATO NORMATIVO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    ALLEGATO-  Linee guida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    LAVORO SCUOLE  SPERIMENTAZIONE  BIENNIO SCOLASTICO 2020/21-2021/22</vt:lpstr>
      <vt:lpstr>Diapositiva 28</vt:lpstr>
      <vt:lpstr>Diapositiva 29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LINEE GUIDA VALUTAZIONE PRIMARIA</dc:title>
  <dc:creator>Nocentini</dc:creator>
  <cp:lastModifiedBy>admin</cp:lastModifiedBy>
  <cp:revision>99</cp:revision>
  <dcterms:created xsi:type="dcterms:W3CDTF">2020-12-16T07:23:03Z</dcterms:created>
  <dcterms:modified xsi:type="dcterms:W3CDTF">2021-02-04T10:45:57Z</dcterms:modified>
</cp:coreProperties>
</file>